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48"/>
  </p:notesMasterIdLst>
  <p:handoutMasterIdLst>
    <p:handoutMasterId r:id="rId49"/>
  </p:handoutMasterIdLst>
  <p:sldIdLst>
    <p:sldId id="416" r:id="rId2"/>
    <p:sldId id="343" r:id="rId3"/>
    <p:sldId id="414" r:id="rId4"/>
    <p:sldId id="364" r:id="rId5"/>
    <p:sldId id="345" r:id="rId6"/>
    <p:sldId id="412" r:id="rId7"/>
    <p:sldId id="279" r:id="rId8"/>
    <p:sldId id="366" r:id="rId9"/>
    <p:sldId id="357" r:id="rId10"/>
    <p:sldId id="291" r:id="rId11"/>
    <p:sldId id="421" r:id="rId12"/>
    <p:sldId id="372" r:id="rId13"/>
    <p:sldId id="420" r:id="rId14"/>
    <p:sldId id="378" r:id="rId15"/>
    <p:sldId id="365" r:id="rId16"/>
    <p:sldId id="344" r:id="rId17"/>
    <p:sldId id="334" r:id="rId18"/>
    <p:sldId id="392" r:id="rId19"/>
    <p:sldId id="318" r:id="rId20"/>
    <p:sldId id="380" r:id="rId21"/>
    <p:sldId id="387" r:id="rId22"/>
    <p:sldId id="368" r:id="rId23"/>
    <p:sldId id="348" r:id="rId24"/>
    <p:sldId id="388" r:id="rId25"/>
    <p:sldId id="328" r:id="rId26"/>
    <p:sldId id="312" r:id="rId27"/>
    <p:sldId id="374" r:id="rId28"/>
    <p:sldId id="302" r:id="rId29"/>
    <p:sldId id="316" r:id="rId30"/>
    <p:sldId id="331" r:id="rId31"/>
    <p:sldId id="389" r:id="rId32"/>
    <p:sldId id="382" r:id="rId33"/>
    <p:sldId id="369" r:id="rId34"/>
    <p:sldId id="383" r:id="rId35"/>
    <p:sldId id="289" r:id="rId36"/>
    <p:sldId id="336" r:id="rId37"/>
    <p:sldId id="398" r:id="rId38"/>
    <p:sldId id="367" r:id="rId39"/>
    <p:sldId id="292" r:id="rId40"/>
    <p:sldId id="338" r:id="rId41"/>
    <p:sldId id="411" r:id="rId42"/>
    <p:sldId id="315" r:id="rId43"/>
    <p:sldId id="376" r:id="rId44"/>
    <p:sldId id="375" r:id="rId45"/>
    <p:sldId id="304" r:id="rId46"/>
    <p:sldId id="290" r:id="rId4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8"/>
    <p:restoredTop sz="96289" autoAdjust="0"/>
  </p:normalViewPr>
  <p:slideViewPr>
    <p:cSldViewPr snapToGrid="0" snapToObjects="1">
      <p:cViewPr varScale="1">
        <p:scale>
          <a:sx n="129" d="100"/>
          <a:sy n="129" d="100"/>
        </p:scale>
        <p:origin x="136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5444BC9-BE88-5940-9CE1-FB99AD59FF20}" type="datetimeFigureOut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B25BD12-D6C9-984F-AA46-D116F88C1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18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222775817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24578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9124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64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15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08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64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70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51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94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95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87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276;g35ed75ccf_04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26626" name="Google Shape;277;g35ed75ccf_044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55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9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2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5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93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78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49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24578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76720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84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62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032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689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057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039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9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0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54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398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4813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06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7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388"/>
            <a:ext cx="89677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4243388"/>
            <a:ext cx="3076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2590800"/>
            <a:ext cx="8967788" cy="165893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9112250" y="2590800"/>
            <a:ext cx="3076575" cy="1658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974BA-6776-2840-A22B-C21EF8B099DF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125" y="2749550"/>
            <a:ext cx="1171575" cy="1357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21B7E-79C7-C444-9623-2AB919D4A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FC916-FD4F-6E4E-B531-3D0B564D9612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F5F9C-F80E-9747-BE6B-1244107C1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0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54F72-E150-5649-A08A-960AD65B0D27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1D8F1-D2F8-D945-838D-AE6926FB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1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84200" y="747713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ja-JP" altLang="en-US" sz="7200">
                <a:cs typeface="+mn-cs"/>
              </a:rPr>
              <a:t>“</a:t>
            </a:r>
            <a:endParaRPr lang="en-US" sz="7200"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3113" y="30337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ja-JP" altLang="en-US" sz="7200">
                <a:cs typeface="+mn-cs"/>
              </a:rPr>
              <a:t>”</a:t>
            </a:r>
            <a:endParaRPr lang="en-US" sz="720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42851-F621-8049-89FB-4196237F14B7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2C64F-62CE-AE44-931E-950D23EB5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3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22CF4-3D72-644A-BFFB-02DEA71A8007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410A3-88E1-FC4B-96D7-557D10E20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85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039D-9F27-104F-8E48-77427CA35F77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B9721-E922-1E44-9CA6-E36D0B999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05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50DF3-8A6A-5640-A1C0-5595C0CCC159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7C73F-26C2-AF47-AACB-14CC50E9E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35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21CA9-987D-664B-B065-B83E66B32091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9D188-F80A-A842-90E0-DD9C40230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7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 rot="5400000">
            <a:off x="8116094" y="1869281"/>
            <a:ext cx="5106988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 rot="5400000">
            <a:off x="9867900" y="53721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200" y="593566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6D518-B4A2-184B-9140-7AB798531ACB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1038" y="5935663"/>
            <a:ext cx="61261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8088" y="5399088"/>
            <a:ext cx="1154112" cy="1090612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E5C362E8-2A75-3241-9D29-54F84D2DC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1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2801A24-D651-6042-B89C-6A58C645D1C5}" type="datetime1">
              <a:rPr lang="en-US" altLang="en-US"/>
              <a:pPr>
                <a:defRPr/>
              </a:pPr>
              <a:t>5/18/23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8AE3D-F9E5-CF4A-B6CC-4D36A4B97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6225"/>
            <a:ext cx="104378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40878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27257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10585450" y="27257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412FA-BA5B-5540-B705-21B276E51411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913" y="28702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34C2F-4480-1B46-AD19-372BF7EBF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1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93538-0B04-7F42-A782-78C4240D49A1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756A0-3E0E-B743-A5D6-C53A15DA1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7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FE1C4-7AF4-3D40-B2B3-9CB322ADBA37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111FE-84F0-C94B-B02A-1D3013C6C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8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1AF2E-5C30-CD44-902C-D3F5C4C24F8E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1768E-97D9-6542-A390-3131044A5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7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D-ShadowSho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BCCE8-BEFB-4F43-A482-FFBBC1519DA5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E2027-A285-414C-8150-603CF97D7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7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5A80B-72E2-8C4F-8F47-EACFBFC51FD9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A3EC-A463-354F-B2A9-4D4333E41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1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DDA44-3A65-A647-86E3-A27A741A98F6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22669-646B-F846-AA6F-F0E51D98E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8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ashOverlay-FullResolv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1038" y="752475"/>
            <a:ext cx="96139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2336800"/>
            <a:ext cx="96139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1738" y="593566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EE52F8EC-B713-CF4E-AA76-2C4E49B4EDCF}" type="datetime1">
              <a:rPr lang="en-US"/>
              <a:pPr>
                <a:defRPr/>
              </a:pPr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38" y="5935663"/>
            <a:ext cx="687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913" y="752475"/>
            <a:ext cx="1154112" cy="1092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6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84E0F0B9-F0C8-9242-A673-A2E2226BB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icagofed.org/research/lead/lead-service-line-replacement-funding-and-financing-strategies" TargetMode="External"/><Relationship Id="rId13" Type="http://schemas.openxmlformats.org/officeDocument/2006/relationships/hyperlink" Target="https://www.npr.org/sections/health-shots/2022/07/20/1112049811/lead-pipe-removal" TargetMode="External"/><Relationship Id="rId18" Type="http://schemas.openxmlformats.org/officeDocument/2006/relationships/image" Target="../media/image19.png"/><Relationship Id="rId3" Type="http://schemas.openxmlformats.org/officeDocument/2006/relationships/hyperlink" Target="https://theconversation.com/how-to-address-americas-lead-crisis-and-provide-safe-drinking-water-for-all-118153" TargetMode="External"/><Relationship Id="rId7" Type="http://schemas.openxmlformats.org/officeDocument/2006/relationships/hyperlink" Target="https://buffalonews.com/news/local/100-miles-of-lead-pipes-supply-water-to-buffalo-could-bidens-plan-fix-that-health/article_46ddffe6-9ec3-11eb-a87d-670015918aec.amp.html" TargetMode="External"/><Relationship Id="rId12" Type="http://schemas.openxmlformats.org/officeDocument/2006/relationships/hyperlink" Target="https://theconversation.com/the-us-is-making-plans-to-replace-all-of-its-lead-water-pipes-from-coast-to-coast-173963" TargetMode="External"/><Relationship Id="rId17" Type="http://schemas.openxmlformats.org/officeDocument/2006/relationships/hyperlink" Target="https://www.theguardian.com/us-news/2022/jul/20/us-cities-force-residents-pay-thousands-replace-lead-pipes-risk-drinking-toxic-water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nibcoalition.com/quick-summary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rdc.org/resources/lead-pipes-are-widespread-and-used-every-state" TargetMode="External"/><Relationship Id="rId11" Type="http://schemas.openxmlformats.org/officeDocument/2006/relationships/hyperlink" Target="https://wisconsinwatch.org/2021/09/its-criminal-milwaukeeans-call-for-speedier-lead-pipeline-removal-to-cut-childhood-poisoning/" TargetMode="External"/><Relationship Id="rId5" Type="http://schemas.openxmlformats.org/officeDocument/2006/relationships/hyperlink" Target="https://www.washingtonpost.com/business/energy/lead-tainted-water-is-americas-worst-infrastructure-failure/2021/11/17/b6f20596-479e-11ec-beca-3cc7103bd814_story.html" TargetMode="External"/><Relationship Id="rId15" Type="http://schemas.openxmlformats.org/officeDocument/2006/relationships/hyperlink" Target="https://www.vox.com/22620076/jackson-mississippi-water-infrastructure-bill" TargetMode="External"/><Relationship Id="rId10" Type="http://schemas.openxmlformats.org/officeDocument/2006/relationships/hyperlink" Target="https://www.theguardian.com/us-news/2021/oct/12/benton-harbor-michigan-lead-contaminated-water-plan" TargetMode="External"/><Relationship Id="rId19" Type="http://schemas.openxmlformats.org/officeDocument/2006/relationships/image" Target="../media/image20.png"/><Relationship Id="rId4" Type="http://schemas.openxmlformats.org/officeDocument/2006/relationships/hyperlink" Target="https://theconversation.com/profiles/maura-c-allaire-749889" TargetMode="External"/><Relationship Id="rId9" Type="http://schemas.openxmlformats.org/officeDocument/2006/relationships/hyperlink" Target="https://www.msn.com/en-us/news/us/flint-has-replaced-over-10000-lead-pipes-earning-back-trust-is-proving-harder/ar-AAOyrwS?ocid=se" TargetMode="External"/><Relationship Id="rId14" Type="http://schemas.openxmlformats.org/officeDocument/2006/relationships/hyperlink" Target="https://denverite.com/2021/04/16/why-you-received-an-ominous-brita-filter-in-the-mail-from-denver-water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ichaelmabee.info/chinese-transformer-complaint-filed-with-u-s-government/" TargetMode="External"/><Relationship Id="rId13" Type="http://schemas.openxmlformats.org/officeDocument/2006/relationships/hyperlink" Target="https://www.aljazeera.com/news/2021/9/4/louisiana-grapples-with-power-outages-as-ida-death-toll-rises" TargetMode="External"/><Relationship Id="rId3" Type="http://schemas.openxmlformats.org/officeDocument/2006/relationships/hyperlink" Target="https://www.reuters.com/investigates/special-report/usa-renewables-electric-grid/" TargetMode="External"/><Relationship Id="rId7" Type="http://schemas.openxmlformats.org/officeDocument/2006/relationships/hyperlink" Target="https://www.wsj.com/articles/one-of-americas-toughest-ceo-jobs-fixing-pg-e-11636104601" TargetMode="External"/><Relationship Id="rId12" Type="http://schemas.openxmlformats.org/officeDocument/2006/relationships/hyperlink" Target="https://www.eenews.net/stories/106140345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lectrocuted.com/2016/08/25/bury-power-lines-underground-to-prevent-electrocution-deaths/" TargetMode="External"/><Relationship Id="rId11" Type="http://schemas.openxmlformats.org/officeDocument/2006/relationships/hyperlink" Target="https://www.ourenergypolicy.org/resources/mobilizing-for-a-zero-carbon-america-jobs-jobs-jobs-and-more-jobs/" TargetMode="External"/><Relationship Id="rId5" Type="http://schemas.openxmlformats.org/officeDocument/2006/relationships/hyperlink" Target="https://apnews.com/article/wildfires-storms-science-business-health-7a0fb8c998c1d56759989dda62292379" TargetMode="External"/><Relationship Id="rId10" Type="http://schemas.openxmlformats.org/officeDocument/2006/relationships/hyperlink" Target="https://www.washingtonpost.com/business/2022/06/02/blackout-states-summer-heat/" TargetMode="External"/><Relationship Id="rId4" Type="http://schemas.openxmlformats.org/officeDocument/2006/relationships/hyperlink" Target="https://www.cbsnews.com/news/america-electric-grid-60-minutes-2022-02-27/" TargetMode="External"/><Relationship Id="rId9" Type="http://schemas.openxmlformats.org/officeDocument/2006/relationships/hyperlink" Target="https://www.washingtonpost.com/business/2021/10/13/electric-vehicles-grid-upgrade/" TargetMode="Externa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shingtonpost.com/climate-environment/2022/08/16/colorado-river-bureau-of-reclamation/" TargetMode="External"/><Relationship Id="rId13" Type="http://schemas.openxmlformats.org/officeDocument/2006/relationships/hyperlink" Target="https://www.smithsonianmag.com/science-nature/how-the-earths-mantle-sends-water-up-toward-the-surface-180980276/" TargetMode="External"/><Relationship Id="rId3" Type="http://schemas.openxmlformats.org/officeDocument/2006/relationships/hyperlink" Target="https://droughtmonitor.unl.edu/Maps/MapArchive.aspx" TargetMode="External"/><Relationship Id="rId7" Type="http://schemas.openxmlformats.org/officeDocument/2006/relationships/hyperlink" Target="https://www.washingtonpost.com/climate-environment/2023/05/11/lake-powell-water-levels-rising-drought/" TargetMode="External"/><Relationship Id="rId12" Type="http://schemas.openxmlformats.org/officeDocument/2006/relationships/hyperlink" Target="https://www.desertsun.com/story/news/environment/2022/08/14/sending-mississippi-water-west-feasible-experts-weigh/10282030002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heguardian.com/commentisfree/2023/apr/27/climate-crisis-grocery-bills-food-environment" TargetMode="External"/><Relationship Id="rId11" Type="http://schemas.openxmlformats.org/officeDocument/2006/relationships/hyperlink" Target="https://scheerpost.com/2022/09/01/ellen-brown-how-to-green-our-parched-farmlands-and-finance-critical-infrastructure/" TargetMode="External"/><Relationship Id="rId5" Type="http://schemas.openxmlformats.org/officeDocument/2006/relationships/hyperlink" Target="https://www.wsj.com/articles/radical-environmentalists-insist-on-wasting-california-water0colorado-river-flood-delta-infrastructure-climate-activism-ba485028" TargetMode="External"/><Relationship Id="rId15" Type="http://schemas.openxmlformats.org/officeDocument/2006/relationships/image" Target="../media/image23.png"/><Relationship Id="rId10" Type="http://schemas.openxmlformats.org/officeDocument/2006/relationships/hyperlink" Target="https://www.kcur.org/2023-04-04/with-the-ogallala-aquifer-drying-up-kansas-ponders-limits-to-irrigation" TargetMode="External"/><Relationship Id="rId4" Type="http://schemas.openxmlformats.org/officeDocument/2006/relationships/hyperlink" Target="https://nasagrace.unl.edu/" TargetMode="External"/><Relationship Id="rId9" Type="http://schemas.openxmlformats.org/officeDocument/2006/relationships/hyperlink" Target="https://en.wikipedia.org/wiki/Ogallala_Aquifer" TargetMode="External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lubG20Lj8AhWJFlkFHfqKAw8QFnoECAwQAQ&amp;url=https%3A%2F%2Fwww.whitehouse.gov%2Fwp-content%2Fuploads%2F2022%2F05%2FBipartisan-Infrastructure-Law-Tribal-Playbook-053122-.pdf&amp;usg=AOvVaw0lYM4ZOU0v3e2SmqYZQri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hyperlink" Target="https://www.cbpp.org/research/poverty-and-inequality/tracking-the-covid-19-economys-effects-on-food-housing-and" TargetMode="External"/><Relationship Id="rId4" Type="http://schemas.openxmlformats.org/officeDocument/2006/relationships/hyperlink" Target="https://www.politico.com/newsletters/morning-money/2022/07/21/the-economic-cost-of-racial-inequality-0004702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12/27/opinion/rural-america-left-behind-places.html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visualcapitalist.com/most-valuable-agricultural-commodity-state/" TargetMode="External"/><Relationship Id="rId5" Type="http://schemas.openxmlformats.org/officeDocument/2006/relationships/hyperlink" Target="https://eig.org/redefining-rural-basics-and-well-being/" TargetMode="External"/><Relationship Id="rId4" Type="http://schemas.openxmlformats.org/officeDocument/2006/relationships/hyperlink" Target="https://www.congress.gov/bill/117th-congress/senate-bill/3803/cosponsors?q=%7B%22search%22%3A%22Rural+Prosperity+Act+of+2022%22%7D&amp;r=1&amp;s=2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ExOffender/default.aspx" TargetMode="External"/><Relationship Id="rId13" Type="http://schemas.openxmlformats.org/officeDocument/2006/relationships/hyperlink" Target="https://www.imancentral.org/chicago/project-green-reentry/" TargetMode="External"/><Relationship Id="rId3" Type="http://schemas.openxmlformats.org/officeDocument/2006/relationships/hyperlink" Target="https://blog.dol.gov/2021/11/19/apprenticeships-and-the-labor-movement" TargetMode="External"/><Relationship Id="rId7" Type="http://schemas.openxmlformats.org/officeDocument/2006/relationships/hyperlink" Target="https://www.careeronestop.org/" TargetMode="External"/><Relationship Id="rId12" Type="http://schemas.openxmlformats.org/officeDocument/2006/relationships/hyperlink" Target="https://www.wiblacity.org/" TargetMode="Externa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thehill.com/opinion/congress-blog/3918065-more-immigrants-can-help-reduce-deficits-and-the-debt/?email=6ac50e541eb014f252cf9abef04e48319660456d&amp;emaila=49e671ac975cf79139ee8b637cd6e65c&amp;emailb=2a30a8f99054c39a3e8ca3fa4ad4a02934eeeac9565d535f3f18beb4a2d10564&amp;utm_source=Sailthru&amp;utm_medium=email&amp;utm_campaign=03.26.23%20Tipsheet%20ST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dol.gov/general/topic/training" TargetMode="External"/><Relationship Id="rId11" Type="http://schemas.openxmlformats.org/officeDocument/2006/relationships/hyperlink" Target="https://www.ri.gov/press/view/38956" TargetMode="External"/><Relationship Id="rId5" Type="http://schemas.openxmlformats.org/officeDocument/2006/relationships/hyperlink" Target="https://www.wpusa.org/programs/top/" TargetMode="External"/><Relationship Id="rId15" Type="http://schemas.openxmlformats.org/officeDocument/2006/relationships/hyperlink" Target="https://www.brookings.edu/blog/up-front/2023/03/08/what-works-in-workforce-development-and-how-can-it-work-better/" TargetMode="External"/><Relationship Id="rId10" Type="http://schemas.openxmlformats.org/officeDocument/2006/relationships/hyperlink" Target="https://www.whitehouse.gov/briefing-room/statements-releases/2022/09/01/fact-sheet-biden-harris-administration-launches-the-apprenticeship-ambassador-initiative-to-create-equitable-debt-free-pathways-to-high-paying-jobs/" TargetMode="External"/><Relationship Id="rId4" Type="http://schemas.openxmlformats.org/officeDocument/2006/relationships/hyperlink" Target="https://helmetstohardhats.org/" TargetMode="External"/><Relationship Id="rId9" Type="http://schemas.openxmlformats.org/officeDocument/2006/relationships/hyperlink" Target="https://www.dol.gov/agencies/eta/wioa" TargetMode="External"/><Relationship Id="rId14" Type="http://schemas.openxmlformats.org/officeDocument/2006/relationships/hyperlink" Target="https://kdpworks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etizen.com/news/2022/04/116900-study-affordable-housing-development-raises-nearby-property-values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www.ourenergypolicy.org/resources/catching-up-greater-focus-needed-to-achieve-a-more-competitive-infrastructure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rban.org/sites/default/files/2022-08/STER_2022Q1.pdf" TargetMode="External"/><Relationship Id="rId5" Type="http://schemas.openxmlformats.org/officeDocument/2006/relationships/hyperlink" Target="https://www.apta.com/research-technical-resources/research-reports/economic-impact-of-public-transportation-investment/" TargetMode="External"/><Relationship Id="rId4" Type="http://schemas.openxmlformats.org/officeDocument/2006/relationships/hyperlink" Target="https://www.woodardcurran.com/better-capital-investment-targeting-for-utilities-2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infrastructurereportcard.org/" TargetMode="External"/><Relationship Id="rId7" Type="http://schemas.openxmlformats.org/officeDocument/2006/relationships/hyperlink" Target="https://www.amazon.com/Unprecedented-Power-Jesse-Capitalism-Common/dp/1603444343/ref=sr_1_1?crid=2K636DJB0PE64&amp;keywords=Unprecedented+Power+Steven+Fenberg&amp;qid=1671817917&amp;sprefix=unprecedented+power+steven+fenberg%2Caps%2C54&amp;sr=8-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exasstandard.org/stories/jesse-jones-texas-san-jacinto-monument-model-philanthropist/" TargetMode="External"/><Relationship Id="rId5" Type="http://schemas.openxmlformats.org/officeDocument/2006/relationships/hyperlink" Target="https://www.vice.com/en/article/k7b5mn/a-dollar100-billion-lesson-in-why-building-public-transportation-is-so-expensive-in-the-us" TargetMode="External"/><Relationship Id="rId4" Type="http://schemas.openxmlformats.org/officeDocument/2006/relationships/hyperlink" Target="http://eh.net/encyclopedia/reconstruction-finance-corporation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ushistory.org/us/18b.as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nfo@nibcoalition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NIB%20Allocation%20from%20Infrastructure%20Bill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shingtonpost.com/climate-environment/2023/06/01/phoenix-water-shortage-population-growth/" TargetMode="External"/><Relationship Id="rId13" Type="http://schemas.openxmlformats.org/officeDocument/2006/relationships/hyperlink" Target="https://www.nytimes.com/2023/06/10/climate/arizona-desalination-water-climate.html?algo=combo_clicks_decay_6_lda_unique_80_diversified&amp;block=3&amp;campaign_id=142&amp;emc=edit_fory_20230610&amp;fellback=false&amp;imp_id=693709246&amp;instance_id=94744&amp;nl=for-you&amp;nlid=72110071&amp;pool=channel-replacement-ls&amp;rank=4&amp;regi_id=72110071&amp;req_id=285951673&amp;segment_id=135247&amp;surface=for-you-email-channelless&amp;user_id=8beb8a3a1348f02d953584203d1b044c&amp;variant=holdout_best_fye_channelless" TargetMode="External"/><Relationship Id="rId3" Type="http://schemas.openxmlformats.org/officeDocument/2006/relationships/hyperlink" Target="https://infrastructurereportcard.org/state-item/arizona/" TargetMode="External"/><Relationship Id="rId7" Type="http://schemas.openxmlformats.org/officeDocument/2006/relationships/hyperlink" Target="https://tucson.com/news/local/arizonas-aquifers-remain-at-risk-from-unsustainable-pumping/article_35c8cdbc-b1fb-11eb-a8a5-ef84334ff0a8.html#tracking-source=article-related-bottom" TargetMode="External"/><Relationship Id="rId12" Type="http://schemas.openxmlformats.org/officeDocument/2006/relationships/hyperlink" Target="https://www.azleg.gov/arsDetail/?title=45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nn.com/2022/11/05/us/arizona-water-foreign-owned-farms-climate/index.html" TargetMode="External"/><Relationship Id="rId11" Type="http://schemas.openxmlformats.org/officeDocument/2006/relationships/hyperlink" Target="https://tucson.com/news/local/once-again-arizona-hopes-to-import-out-of-state-water-in-face-of-crisis/article_c47bf80a-be39-11eb-918b-13b88dd52f2f.html#tracking-source=article-related-bottom" TargetMode="External"/><Relationship Id="rId5" Type="http://schemas.openxmlformats.org/officeDocument/2006/relationships/hyperlink" Target="https://www.theguardian.com/environment/2023/may/23/colorado-river-water-usage-deal-analysis" TargetMode="External"/><Relationship Id="rId15" Type="http://schemas.openxmlformats.org/officeDocument/2006/relationships/image" Target="../media/image25.png"/><Relationship Id="rId10" Type="http://schemas.openxmlformats.org/officeDocument/2006/relationships/hyperlink" Target="https://www.pressreader.com/usa/albuquerque-journal/20221004/281784222981428" TargetMode="External"/><Relationship Id="rId4" Type="http://schemas.openxmlformats.org/officeDocument/2006/relationships/hyperlink" Target="https://www.azcentral.com/story/money/business/tech/2021/07/07/broadband-access-arizona/47204697/" TargetMode="External"/><Relationship Id="rId9" Type="http://schemas.openxmlformats.org/officeDocument/2006/relationships/hyperlink" Target="https://www.whitehouse.gov/briefing-room/statements-releases/2021/08/04/white-house-releases-state-fact-sheets-highlighting-the-impact-of-the-infrastructure-investment-and-jobs-act-nationwide/" TargetMode="External"/><Relationship Id="rId1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kansasonline.com/news/2022/may/08/arkansas-remains-44th-in-broadband-availability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hyperlink" Target="http://yesradioworks.com/news-south-arkansas-events-ii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t&amp;rct=j&amp;q=&amp;esrc=s&amp;source=web&amp;cd=&amp;ved=2ahUKEwjvionCoqj4AhX_kIkEHayxC3MQFnoECAgQAQ&amp;url=https%3A%2F%2Fwww.caltrain.com%2Fmedia%2F2321%2Fdownload%3Finline&amp;usg=AOvVaw3ifRIS1tJiC9aY7ieWFgHH" TargetMode="External"/><Relationship Id="rId13" Type="http://schemas.openxmlformats.org/officeDocument/2006/relationships/hyperlink" Target="https://www.washingtonpost.com/us-policy/2022/09/21/california-is-awash-renewable-energy-except-when-its-most-needed/" TargetMode="External"/><Relationship Id="rId18" Type="http://schemas.openxmlformats.org/officeDocument/2006/relationships/hyperlink" Target="https://calmatters.org/california-divide/2021/07/cost-of-living-study-california-families/" TargetMode="External"/><Relationship Id="rId3" Type="http://schemas.openxmlformats.org/officeDocument/2006/relationships/hyperlink" Target="https://infrastructurereportcard.org/state-item/california/" TargetMode="External"/><Relationship Id="rId7" Type="http://schemas.openxmlformats.org/officeDocument/2006/relationships/hyperlink" Target="https://www.latimes.com/california/story/2022-02-08/california-bullet-train-costs-rise-roughly-5-billion" TargetMode="External"/><Relationship Id="rId12" Type="http://schemas.openxmlformats.org/officeDocument/2006/relationships/hyperlink" Target="https://www.wsj.com/articles/one-of-americas-toughest-ceo-jobs-fixing-pg-e-11636104601" TargetMode="External"/><Relationship Id="rId17" Type="http://schemas.openxmlformats.org/officeDocument/2006/relationships/hyperlink" Target="https://www.bakersfield.com/news/newsom-s-drought-order-aims-to-slow-ag-well-drilling/article_300f6174-b213-11ec-a79b-17a33a22baf2.html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www.waternewsnetwork.com/as-it-enters-a-third-year-californias-drought-is-strangling-the-farming-industry/" TargetMode="Externa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hitehouse.gov/briefing-room/statements-releases/2021/08/04/white-house-releases-state-fact-sheets-highlighting-the-impact-of-the-infrastructure-investment-and-jobs-act" TargetMode="External"/><Relationship Id="rId11" Type="http://schemas.openxmlformats.org/officeDocument/2006/relationships/hyperlink" Target="https://www.wsj.com/articles/electric-vehicle-ev-power-grid-electricity-shortage-11652302212" TargetMode="External"/><Relationship Id="rId5" Type="http://schemas.openxmlformats.org/officeDocument/2006/relationships/hyperlink" Target="https://www.reuters.com/world/us/why-weeks-rain-california-will-not-end-historic-drought-2023-01-12/" TargetMode="External"/><Relationship Id="rId15" Type="http://schemas.openxmlformats.org/officeDocument/2006/relationships/hyperlink" Target="https://www.ttnews.com/articles/stb-searches-answers-about-freight-rail-delays" TargetMode="External"/><Relationship Id="rId10" Type="http://schemas.openxmlformats.org/officeDocument/2006/relationships/hyperlink" Target="https://www.carbonbrief.org/eight-charts-show-how-aggressive-railway-expansion-could-cut-emissions/" TargetMode="External"/><Relationship Id="rId19" Type="http://schemas.openxmlformats.org/officeDocument/2006/relationships/hyperlink" Target="https://dot.ca.gov/programs/transportation-planning/multi-modal-system-planning/interregional-transportation-strategic-plan" TargetMode="External"/><Relationship Id="rId4" Type="http://schemas.openxmlformats.org/officeDocument/2006/relationships/hyperlink" Target="747-300-7778%2525252525252525253B" TargetMode="External"/><Relationship Id="rId9" Type="http://schemas.openxmlformats.org/officeDocument/2006/relationships/hyperlink" Target="https://www.chicagotribune.com/opinion/commentary/ct-opinion-high-speed-rail-infrastructure-bill-20210823-a7snno3psbe2jcgoe6nqbd4hd4-story.html" TargetMode="External"/><Relationship Id="rId14" Type="http://schemas.openxmlformats.org/officeDocument/2006/relationships/hyperlink" Target="https://en.wikipedia.org/wiki/Housing_insecurity_in_the_United_State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NIB%20Allocation%20from%20Infrastructure%20Bill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xios.com/2022/09/30/hurricane-ian-north-south-carolina-power-outages" TargetMode="External"/><Relationship Id="rId3" Type="http://schemas.openxmlformats.org/officeDocument/2006/relationships/hyperlink" Target="https://www.whitehouse.gov/wp-content/uploads/2021/08/FLORIDA_Infrastructure-Investment-and-Jobs-Act-State-Fact-Sheet.pdf" TargetMode="External"/><Relationship Id="rId7" Type="http://schemas.openxmlformats.org/officeDocument/2006/relationships/hyperlink" Target="https://www.axios.com/2022/09/28/hurricane-ian-storm-surge-southwest-florid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xios.com/2022/10/01/hurricane-ian-florida-gop-marco-rubio-funding" TargetMode="External"/><Relationship Id="rId5" Type="http://schemas.openxmlformats.org/officeDocument/2006/relationships/hyperlink" Target="https://www.usgbc.org/articles/dutch-dialogues-new-orleans-talks-resiliency-netherlands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www.fema.gov/press-release/20220930/fema-federal-partners-continue-supporting-hurricane-ian-response" TargetMode="External"/><Relationship Id="rId9" Type="http://schemas.openxmlformats.org/officeDocument/2006/relationships/hyperlink" Target="https://www.axios.com/2022/09/29/live-updates-tropical-storm-ian-georgia-carolinas-thursda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n.com/en-us/travel/tripideas/discover-the-10-states-with-the-worst-bridges-in-america/ar-AA1bLcn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usgbc.org/articles/dutch-dialogues-new-orleans-talks-resiliency-netherlands" TargetMode="Externa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rastructurereportcard.org/state-item/maine/" TargetMode="External"/><Relationship Id="rId7" Type="http://schemas.openxmlformats.org/officeDocument/2006/relationships/hyperlink" Target="https://www.cnbc.com/2021/07/14/these-are-americas-worst-states-for-infrastructure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hyperlink" Target="https://www.google.com/url?sa=t&amp;rct=j&amp;q=&amp;esrc=s&amp;source=web&amp;cd=&amp;ved=2ahUKEwj00sz3yvn4AhWuhYkEHbK0B98QFnoECBYQAw&amp;url=https%3A%2F%2Fwww.maine.gov%2Fdafs%2Feconomist%2Fsites%2Fmaine.gov.dafs.economist%2Ffiles%2Finline-files%2FMaine%2520Economic%2520Indicators%2520March%25202021_0.pdf&amp;usg=AOvVaw297i_HJswXbB4aXu7RbM_X" TargetMode="External"/><Relationship Id="rId4" Type="http://schemas.openxmlformats.org/officeDocument/2006/relationships/hyperlink" Target="https://www.msn.com/en-us/travel/tripideas/discover-the-10-states-with-the-worst-bridges-in-america/ar-AA1bLcn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frastructurereportcard.org/state-item/maryland/" TargetMode="External"/><Relationship Id="rId7" Type="http://schemas.openxmlformats.org/officeDocument/2006/relationships/hyperlink" Target="https://www.marylandmatters.org/author/guest-commentary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arylandmatters.org/2022/07/14/opinion-plans-to-privatize-marylands-highways-with-toll-lanes-are-not-in-the-public-interest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www.washingtonpost.com/dc-md-va/2022/09/30/baltimore-water-ecoli-infrastructure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endhomelessness.org/homelessness-in-america/homelessness-statistics/state-of-homelessness-report/michigan/" TargetMode="External"/><Relationship Id="rId3" Type="http://schemas.openxmlformats.org/officeDocument/2006/relationships/hyperlink" Target="https://www.whitehouse.gov/briefing-room/statements-releases/2021/08/04/white-house-releases-state-fact-sheets-highlighting-the-impact-of-the-infrastructure-investment-and-jobs-act-nationwide/" TargetMode="External"/><Relationship Id="rId7" Type="http://schemas.openxmlformats.org/officeDocument/2006/relationships/hyperlink" Target="https://www.msn.com/en-us/travel/tripideas/discover-the-10-states-with-the-worst-bridges-in-america/ar-AA1bLcni" TargetMode="External"/><Relationship Id="rId12" Type="http://schemas.openxmlformats.org/officeDocument/2006/relationships/hyperlink" Target="https://www.ourmidland.com/news/article/Michigan-has-third-worst-pothole-problems-16829638.php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frastructurereportcard.org/state-item/michigan/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www.theguardian.com/us-news/2021/oct/12/benton-harbor-michigan-lead-contaminated-water-plan" TargetMode="External"/><Relationship Id="rId10" Type="http://schemas.openxmlformats.org/officeDocument/2006/relationships/hyperlink" Target="https://www.detroitnews.com/story/news/local/detroit-city/2022/12/14/detroit-mayor-duggan-taps-leaders-for-office-of-eviction-defense/69727955007/" TargetMode="External"/><Relationship Id="rId4" Type="http://schemas.openxmlformats.org/officeDocument/2006/relationships/hyperlink" Target="https://www.msn.com/en-us/news/us/flint-has-replaced-over-10000-lead-pipes-earning-back-trust-is-proving-harder/ar-AAOyrwS?ocid=se" TargetMode="External"/><Relationship Id="rId9" Type="http://schemas.openxmlformats.org/officeDocument/2006/relationships/hyperlink" Target="https://thehill.com/homenews/3786881-americas-neediest-cities-ranked-from-poverty-to-adequate-plumbing/?email=6ac50e541eb014f252cf9abef04e48319660456d&amp;emaila=49e671ac975cf79139ee8b637cd6e65c&amp;emailb=2a30a8f99054c39a3e8ca3fa4ad4a02934eeeac9565d535f3f18beb4a2d10564&amp;utm_source=Sailthru&amp;utm_medium=email&amp;utm_campaign=12.28.22%2010%20a.m.%20Needies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frastructurereportcard.org/state-item/minnesota/" TargetMode="External"/><Relationship Id="rId2" Type="http://schemas.openxmlformats.org/officeDocument/2006/relationships/hyperlink" Target="https://www.dnr.state.mn.us/waters/watermgmt_section/floodplain/50-years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hyperlink" Target="https://www.house.leg.state.mn.us/SessionDaily/Story/1704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briefing-room/statements-releases/2021/08/04/white-house-releases-state-fact-sheets-highlighting-the-impact-of-the-infrastructure-investment-and-jobs-act-nationwid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hyperlink" Target="https://apnews.com/article/mississippi-jackson-4feba8f9a550bbaaefb343ae20881b9f?user_email=2a30a8f99054c39a3e8ca3fa4ad4a02934eeeac9565d535f3f18beb4a2d10564&amp;utm_source=Sailthru&amp;utm_medium=email&amp;utm_campaign=Sept03_Weekend_Reads&amp;utm_term=Morning%20Wire%20Subscribers" TargetMode="External"/><Relationship Id="rId4" Type="http://schemas.openxmlformats.org/officeDocument/2006/relationships/hyperlink" Target="https://worldpopulationreview.com/state-rankings/per-capita-income-by-stat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npr.org/sections/health-shots/2022/07/20/1112049811/lead-pipe-removal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briefing-room/statements-releases/2021/08/04/white-house-releases-state-fact-sheets-highlighting-the-impact-of-the-infrastructure-investment-and-jobs-act-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hyperlink" Target="https://www.newsweek.com/what-will-happen-las-vegas-if-lake-mead-water-level-gets-too-low-1773985?amp=1" TargetMode="External"/><Relationship Id="rId4" Type="http://schemas.openxmlformats.org/officeDocument/2006/relationships/hyperlink" Target="https://www.cbsnews.com/amp/news/mega-drought-colorado-river-system-water-system/?__twitter_impression=true&amp;s=09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infrastructurereportcard.org/state-item/new-jersey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populationreview.com/state-rankings/per-capita-income-by-stat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hyperlink" Target="NIB%20Allocation%20from%20Infrastructure%20Bill.pdf" TargetMode="External"/><Relationship Id="rId4" Type="http://schemas.openxmlformats.org/officeDocument/2006/relationships/hyperlink" Target="https://aces.nmsu.edu/pubs/_circulars/CR675/welcome.html#foot_i_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ernor.ny.gov/news/governor-hochul-announces-launch-comprehensive-25-billion-housing-plan-historic-fy-2023-budge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hyperlink" Target="https://www.governor.ny.gov/news/governor-hochul-announces-statewide-strategy-address-new-yorks-housing-crisis-and-build-80000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thensnews.com/news/failing-and-outdated-infrastructure-at-the-core-of-regions-water-woes/article_a5b7709c-5796-11ec-ac81-8b4922bc2429.html" TargetMode="External"/><Relationship Id="rId3" Type="http://schemas.openxmlformats.org/officeDocument/2006/relationships/hyperlink" Target="https://www.cnbc.com/2021/07/13/top-states-for-business-ohio.html" TargetMode="External"/><Relationship Id="rId7" Type="http://schemas.openxmlformats.org/officeDocument/2006/relationships/hyperlink" Target="https://www.cleveland.com/open/2022/12/developers-press-dewine-to-veto-legislation-that-would-hike-costs-for-affordable-housing.html?e=d0c41da03dccccc94e2ce4a532c827ec&amp;utm_source=Sailthru&amp;utm_medium=email&amp;utm_campaign=Newsletter_wake_up%202022-12-28&amp;utm_term=Newsletter_wake_up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hiohome.org/hna-20/executivesummary-hna.aspx" TargetMode="External"/><Relationship Id="rId5" Type="http://schemas.openxmlformats.org/officeDocument/2006/relationships/hyperlink" Target="https://brentspencebridgecorridor.com/funding/" TargetMode="External"/><Relationship Id="rId4" Type="http://schemas.openxmlformats.org/officeDocument/2006/relationships/hyperlink" Target="https://artbabridgereport.org/state/profile/OH" TargetMode="External"/><Relationship Id="rId9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therjones.com/politics/2021/07/senators-want-to-pay-for-infrastructure-with-asset-recycling-thats-just-a-fancy-term-for-privatization/" TargetMode="External"/><Relationship Id="rId3" Type="http://schemas.openxmlformats.org/officeDocument/2006/relationships/hyperlink" Target="https://www.washingtonpost.com/politics/2022/01/28/wide-ripple-effect-bridge-collapse-pittsburgh/" TargetMode="External"/><Relationship Id="rId7" Type="http://schemas.openxmlformats.org/officeDocument/2006/relationships/hyperlink" Target="https://www.witf.org/2019/10/04/while-updating-water-meters-philadelphia-will-develop-database-of-citys-lead-pipes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frastructurereportcard.org/state-item/pennsylvania/" TargetMode="External"/><Relationship Id="rId5" Type="http://schemas.openxmlformats.org/officeDocument/2006/relationships/hyperlink" Target="https://www.msn.com/en-us/travel/tripideas/discover-the-10-states-with-the-worst-bridges-in-america/ar-AA1bLcni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usdot.maps.arcgis.com/apps/dashboards/59b9b3d2fe9640f5bc54660342435655" TargetMode="External"/><Relationship Id="rId9" Type="http://schemas.openxmlformats.org/officeDocument/2006/relationships/hyperlink" Target="https://www.inquirer.com/opinion/editorials/pennsylvania-municipalities-water-sewer-utility-sales-20220818.html?utm_medium=referral&amp;utm_source=ios&amp;utm_campaign=app_ios_article_share&amp;utm_content=QVMDJNDXRFBEBP36DUEOTIDBJU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.com/2019/07/09/top-states-for-business-west-virginia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nbcnews.com/news/latino/puerto-rico-sees-more-pain-little-progress-three-years-after-n1240513" TargetMode="External"/><Relationship Id="rId7" Type="http://schemas.openxmlformats.org/officeDocument/2006/relationships/hyperlink" Target="https://www.google.com/url?sa=t&amp;rct=j&amp;q=&amp;esrc=s&amp;source=web&amp;cd=&amp;ved=2ahUKEwj00sz3yvn4AhWuhYkEHbK0B98QFnoECBYQAw&amp;url=https%3A%2F%2Fwww.maine.gov%2Fdafs%2Feconomist%2Fsites%2Fmaine.gov.dafs.economist%2Ffiles%2Finline-files%2FMaine%2520Economic%2520Indicators%2520March%25202021_0.pdf&amp;usg=AOvVaw297i_HJswXbB4aXu7RbM_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ashingtonpost.com/arts-entertainment/2022/09/20/bad-bunny-apagon-puerto-rico/" TargetMode="External"/><Relationship Id="rId5" Type="http://schemas.openxmlformats.org/officeDocument/2006/relationships/hyperlink" Target="https://www.politico.com/news/2022/09/19/fiona-puerto-rico-electric-grid-00057637" TargetMode="External"/><Relationship Id="rId4" Type="http://schemas.openxmlformats.org/officeDocument/2006/relationships/hyperlink" Target="https://infrastructurereportcard.org/state-item/puerto-rico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ews.com/news/cities/articles/10-cities-with-the-worst-traffic-in-the-u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www.seattletimes.com/seattle-news/infrastructure-package-is-an-8-6-billion-game-changer-for-washington-state/" TargetMode="External"/><Relationship Id="rId7" Type="http://schemas.openxmlformats.org/officeDocument/2006/relationships/hyperlink" Target="https://www.seattletimes.com/business/bank-of-washington-states-consider-opening-government-banks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ashingtonpost.com/dc-md-va/2022/08/24/homeless-seattle-hud-statistics/" TargetMode="External"/><Relationship Id="rId5" Type="http://schemas.openxmlformats.org/officeDocument/2006/relationships/hyperlink" Target="https://www.ourmidland.com/news/article/Michigan-has-third-worst-pothole-problems-16829638.php" TargetMode="External"/><Relationship Id="rId4" Type="http://schemas.openxmlformats.org/officeDocument/2006/relationships/hyperlink" Target="https://www.theurbanist.org/2020/09/30/seattle-grapples-with-how-to-fund-massive-bridge-maintenance-backlog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n.com/en-us/travel/tripideas/discover-the-10-states-with-the-worst-bridges-in-america/ar-AA1bLcni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Coal_mining" TargetMode="External"/><Relationship Id="rId5" Type="http://schemas.openxmlformats.org/officeDocument/2006/relationships/hyperlink" Target="https://en.wikipedia.org/wiki/Logging" TargetMode="External"/><Relationship Id="rId4" Type="http://schemas.openxmlformats.org/officeDocument/2006/relationships/hyperlink" Target="https://www.cnbc.com/2019/07/09/top-states-for-business-west-virginia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tune.com/2023/05/05/remote-work-productivity-5-straight-quarters-decline-gregory-dac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northeastmaglev.com/2020/11/16/economic-benefit-to-investment-in-high-speed-rail/" TargetMode="External"/><Relationship Id="rId7" Type="http://schemas.openxmlformats.org/officeDocument/2006/relationships/hyperlink" Target="https://www.ncfo.org/hsrwinforu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arbonbrief.org/eight-charts-show-how-aggressive-railway-expansion-could-cut-emissions/" TargetMode="External"/><Relationship Id="rId5" Type="http://schemas.openxmlformats.org/officeDocument/2006/relationships/hyperlink" Target="U.S.%20high-speed%20rail%20'myths'%20debunked%20From%20CNN.com%20staff%20April%2013,%202011" TargetMode="External"/><Relationship Id="rId4" Type="http://schemas.openxmlformats.org/officeDocument/2006/relationships/hyperlink" Target="https://apnews.com/article/business-milwaukee-madison-0626c0343a8ecb0457df8ac9fe0434f6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oplespolicyproject.org/project/a-plan-to-solve-the-housing-crisis-through-social-housing/" TargetMode="External"/><Relationship Id="rId13" Type="http://schemas.openxmlformats.org/officeDocument/2006/relationships/hyperlink" Target="https://nlihc.org/housing-needs-by-state/california" TargetMode="External"/><Relationship Id="rId3" Type="http://schemas.openxmlformats.org/officeDocument/2006/relationships/hyperlink" Target="https://en.wikipedia.org/wiki/Homelessness_in_the_United_States" TargetMode="External"/><Relationship Id="rId7" Type="http://schemas.openxmlformats.org/officeDocument/2006/relationships/hyperlink" Target="https://www.youtube.com/watch?v=JHDkALRz5Rk" TargetMode="External"/><Relationship Id="rId12" Type="http://schemas.openxmlformats.org/officeDocument/2006/relationships/hyperlink" Target="https://www.lahsa.org/news?article=895-lahsa-releases-2022-great-los-angeles-homeless-count-results-release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ashingtonpost.com/opinions/2022/01/11/dont-call-deadly-bronx-apartment-fire-an-accident-its-failure-government/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en.wikipedia.org/wiki/Housing_insecurity_in_the_United_States" TargetMode="External"/><Relationship Id="rId10" Type="http://schemas.openxmlformats.org/officeDocument/2006/relationships/hyperlink" Target="https://nlihc.org/news/nlihc-releases-gap-2023-shortage-affordable-homes" TargetMode="External"/><Relationship Id="rId4" Type="http://schemas.openxmlformats.org/officeDocument/2006/relationships/hyperlink" Target="https://landgeistdotcom.files.wordpress.com/2021/09/usa-homeless-population.png" TargetMode="External"/><Relationship Id="rId9" Type="http://schemas.openxmlformats.org/officeDocument/2006/relationships/hyperlink" Target="https://www.civilbeat.org/2022/03/affordable-housing-in-the-us-is-increasingly-scarce-renters-are-asking-where-do-we-g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Shape 4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733550"/>
            <a:ext cx="36083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Shape 5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3367088"/>
            <a:ext cx="35956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Shape 5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4557713"/>
            <a:ext cx="236855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fld id="{18FDEAE8-2948-7B45-A84E-0180E3CEB5CA}" type="slidenum">
              <a:rPr lang="en-US" sz="3600">
                <a:solidFill>
                  <a:srgbClr val="FFFFFF"/>
                </a:solidFill>
              </a:rPr>
              <a:pPr algn="r"/>
              <a:t>1</a:t>
            </a:fld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78FBE-8E6B-98AA-D781-4C3BCF98A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86" y="94422"/>
            <a:ext cx="11261035" cy="66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Safety First </a:t>
            </a:r>
            <a:r>
              <a:rPr lang="mr-IN" sz="3200" b="1" dirty="0">
                <a:latin typeface="Trebuchet MS" charset="0"/>
              </a:rPr>
              <a:t>–</a:t>
            </a:r>
            <a:r>
              <a:rPr lang="en-US" sz="3200" b="1" dirty="0">
                <a:latin typeface="Trebuchet MS" charset="0"/>
              </a:rPr>
              <a:t> Let’s Get ALL the Lead Out!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301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7A630A79-D111-C245-819C-826B5760DB8F}" type="slidenum">
              <a:rPr lang="en-US" sz="3600">
                <a:solidFill>
                  <a:srgbClr val="FFFFFF"/>
                </a:solidFill>
              </a:rPr>
              <a:pPr/>
              <a:t>10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63773" y="1951630"/>
            <a:ext cx="5595001" cy="459839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600" b="1" dirty="0">
                <a:hlinkClick r:id="rId3"/>
              </a:rPr>
              <a:t> Research </a:t>
            </a:r>
            <a:r>
              <a:rPr lang="en-US" sz="1600" b="1" dirty="0"/>
              <a:t>by </a:t>
            </a:r>
            <a:r>
              <a:rPr lang="en-US" sz="1600" b="1" dirty="0">
                <a:hlinkClick r:id="rId4"/>
              </a:rPr>
              <a:t>Prof. M </a:t>
            </a:r>
            <a:r>
              <a:rPr lang="en-US" sz="1600" b="1" dirty="0" err="1">
                <a:hlinkClick r:id="rId4"/>
              </a:rPr>
              <a:t>Allaire</a:t>
            </a:r>
            <a:r>
              <a:rPr lang="en-US" sz="1600" b="1" dirty="0"/>
              <a:t>, U California, Irvine</a:t>
            </a:r>
          </a:p>
          <a:p>
            <a:pPr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Number of lead service lines = 7 to 11 million </a:t>
            </a:r>
            <a:r>
              <a:rPr lang="en-US" sz="1300" dirty="0"/>
              <a:t>— more than 50,000 miles of lead pipes – serving 15 to 22 million people, or 7 percent    of people living </a:t>
            </a:r>
            <a:r>
              <a:rPr lang="en-US" sz="1300" dirty="0">
                <a:hlinkClick r:id="rId5"/>
              </a:rPr>
              <a:t>mostly in neighborhoods of color</a:t>
            </a:r>
            <a:r>
              <a:rPr lang="en-US" sz="1300" dirty="0"/>
              <a:t>.</a:t>
            </a:r>
          </a:p>
          <a:p>
            <a:pPr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Prevalent in Northeast, Midwest, &amp; older cities (see </a:t>
            </a:r>
            <a:r>
              <a:rPr lang="en-US" sz="1300" dirty="0">
                <a:solidFill>
                  <a:srgbClr val="FFFF00"/>
                </a:solidFill>
                <a:hlinkClick r:id="rId6"/>
              </a:rPr>
              <a:t>Map</a:t>
            </a:r>
            <a:r>
              <a:rPr lang="en-US" sz="1300" dirty="0">
                <a:solidFill>
                  <a:srgbClr val="FFFF00"/>
                </a:solidFill>
              </a:rPr>
              <a:t>):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/>
              <a:t>Northern New Jersey (Newark)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>
                <a:hlinkClick r:id="rId7"/>
              </a:rPr>
              <a:t>Buffalo</a:t>
            </a:r>
            <a:r>
              <a:rPr lang="en-US" sz="1300" dirty="0"/>
              <a:t>, Rochester, and New York City 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/>
              <a:t>Worcester, Massachusetts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/>
              <a:t>Providence, Rhode Island</a:t>
            </a:r>
          </a:p>
          <a:p>
            <a:pPr marL="274320" indent="0" eaLnBrk="1" hangingPunct="1">
              <a:spcBef>
                <a:spcPts val="0"/>
              </a:spcBef>
              <a:buNone/>
              <a:defRPr/>
            </a:pPr>
            <a:r>
              <a:rPr lang="en-US" sz="1300" dirty="0"/>
              <a:t>Baltimore, Maryland. Portland, Oregon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>
                <a:hlinkClick r:id="rId8"/>
              </a:rPr>
              <a:t>Chicago</a:t>
            </a:r>
            <a:r>
              <a:rPr lang="en-US" sz="1300" dirty="0"/>
              <a:t>, Il, </a:t>
            </a:r>
            <a:r>
              <a:rPr lang="en-US" sz="1300" dirty="0">
                <a:solidFill>
                  <a:srgbClr val="FFFF00"/>
                </a:solidFill>
              </a:rPr>
              <a:t>$8 billion to replace 380,000 lines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>
                <a:solidFill>
                  <a:srgbClr val="FFFF00"/>
                </a:solidFill>
                <a:hlinkClick r:id="rId9"/>
              </a:rPr>
              <a:t>Flint</a:t>
            </a:r>
            <a:r>
              <a:rPr lang="en-US" sz="1300" dirty="0">
                <a:solidFill>
                  <a:srgbClr val="FFFF00"/>
                </a:solidFill>
              </a:rPr>
              <a:t> and </a:t>
            </a:r>
            <a:r>
              <a:rPr lang="en-US" sz="1300" dirty="0">
                <a:solidFill>
                  <a:srgbClr val="FFFF00"/>
                </a:solidFill>
                <a:hlinkClick r:id="rId10"/>
              </a:rPr>
              <a:t>Benton Harbor</a:t>
            </a:r>
            <a:r>
              <a:rPr lang="en-US" sz="1300" dirty="0">
                <a:solidFill>
                  <a:srgbClr val="FFFF00"/>
                </a:solidFill>
              </a:rPr>
              <a:t>, Michigan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>
                <a:hlinkClick r:id="rId11"/>
              </a:rPr>
              <a:t>Milwaukee</a:t>
            </a:r>
            <a:r>
              <a:rPr lang="en-US" sz="1300" dirty="0"/>
              <a:t>, Wisconsin,  </a:t>
            </a:r>
            <a:r>
              <a:rPr lang="en-US" sz="1300" dirty="0">
                <a:hlinkClick r:id="rId12"/>
              </a:rPr>
              <a:t>Indianapolis</a:t>
            </a:r>
            <a:r>
              <a:rPr lang="en-US" sz="1300" dirty="0"/>
              <a:t> Indiana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/>
              <a:t>Missouri, Kansas, Nebraska, Iowa </a:t>
            </a:r>
            <a:r>
              <a:rPr lang="en-US" sz="1300" dirty="0">
                <a:hlinkClick r:id="rId13"/>
              </a:rPr>
              <a:t>highest levels per capita</a:t>
            </a:r>
            <a:endParaRPr lang="en-US" sz="1300" dirty="0"/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>
                <a:hlinkClick r:id="rId14"/>
              </a:rPr>
              <a:t>Denver,</a:t>
            </a:r>
            <a:r>
              <a:rPr lang="en-US" sz="1300" dirty="0"/>
              <a:t> Colorado - </a:t>
            </a:r>
            <a:r>
              <a:rPr lang="en-US" sz="1300" b="1" dirty="0">
                <a:solidFill>
                  <a:srgbClr val="FFFF00"/>
                </a:solidFill>
              </a:rPr>
              <a:t>Example of Best Practices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/>
              <a:t>Montgomery and Harris counties, Texas</a:t>
            </a:r>
          </a:p>
          <a:p>
            <a:pPr marL="27432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1300" dirty="0">
                <a:hlinkClick r:id="rId15"/>
              </a:rPr>
              <a:t>Jackson</a:t>
            </a:r>
            <a:r>
              <a:rPr lang="en-US" sz="1300" dirty="0"/>
              <a:t>, Mississippi </a:t>
            </a:r>
          </a:p>
          <a:p>
            <a:pPr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Prevalent in rural areas </a:t>
            </a:r>
            <a:r>
              <a:rPr lang="en-US" sz="1300" dirty="0"/>
              <a:t>with populations &lt; 3000: Severe in 3 Michigan, Texas, and Utah communities</a:t>
            </a:r>
          </a:p>
          <a:p>
            <a:pPr eaLnBrk="1" hangingPunct="1">
              <a:defRPr/>
            </a:pPr>
            <a:r>
              <a:rPr lang="en-US" sz="1300" dirty="0">
                <a:solidFill>
                  <a:srgbClr val="FFFF00"/>
                </a:solidFill>
                <a:hlinkClick r:id="rId16"/>
              </a:rPr>
              <a:t>National Infrastructure Bank </a:t>
            </a:r>
            <a:r>
              <a:rPr lang="en-US" sz="1300" dirty="0">
                <a:solidFill>
                  <a:srgbClr val="FFFF00"/>
                </a:solidFill>
              </a:rPr>
              <a:t>replaces ALL lead pipes = </a:t>
            </a:r>
            <a:r>
              <a:rPr lang="en-US" sz="1300" dirty="0">
                <a:solidFill>
                  <a:srgbClr val="FFFF00"/>
                </a:solidFill>
                <a:hlinkClick r:id="rId8"/>
              </a:rPr>
              <a:t>$100 billion nationwide</a:t>
            </a:r>
            <a:r>
              <a:rPr lang="en-US" sz="1300" dirty="0">
                <a:solidFill>
                  <a:srgbClr val="FFFF00"/>
                </a:solidFill>
              </a:rPr>
              <a:t>. Bipartisan Bill provides only $15 billion.</a:t>
            </a:r>
          </a:p>
          <a:p>
            <a:pPr eaLnBrk="1" hangingPunct="1">
              <a:defRPr/>
            </a:pPr>
            <a:r>
              <a:rPr lang="en-US" sz="1300" dirty="0"/>
              <a:t>Currently: </a:t>
            </a:r>
            <a:r>
              <a:rPr lang="en-US" sz="1300" dirty="0">
                <a:solidFill>
                  <a:srgbClr val="FFFF00"/>
                </a:solidFill>
                <a:hlinkClick r:id="rId17"/>
              </a:rPr>
              <a:t>homeowners must pay </a:t>
            </a:r>
            <a:r>
              <a:rPr lang="en-US" sz="1300" dirty="0">
                <a:solidFill>
                  <a:srgbClr val="FFFF00"/>
                </a:solidFill>
              </a:rPr>
              <a:t>to replace pipes in their yard: </a:t>
            </a:r>
            <a:r>
              <a:rPr lang="en-US" sz="1300" dirty="0"/>
              <a:t>up  to $15-20,000 per home </a:t>
            </a:r>
            <a:r>
              <a:rPr lang="mr-IN" sz="1300" dirty="0"/>
              <a:t>–</a:t>
            </a:r>
            <a:r>
              <a:rPr lang="en-US" sz="1300" dirty="0"/>
              <a:t> NIB will finance that.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sz="half" idx="2"/>
          </p:nvPr>
        </p:nvSpPr>
        <p:spPr>
          <a:xfrm>
            <a:off x="5594350" y="2336800"/>
            <a:ext cx="4700588" cy="3598863"/>
          </a:xfrm>
        </p:spPr>
        <p:txBody>
          <a:bodyPr/>
          <a:lstStyle/>
          <a:p>
            <a:endParaRPr lang="en-US">
              <a:latin typeface="Trebuchet MS" charset="0"/>
            </a:endParaRPr>
          </a:p>
        </p:txBody>
      </p:sp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2205038"/>
            <a:ext cx="615632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58774" y="5964119"/>
            <a:ext cx="6125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In 2011, a team of EPA researchers in Chicago, led by Miguel del </a:t>
            </a:r>
            <a:r>
              <a:rPr lang="en-US" sz="1200" dirty="0" err="1"/>
              <a:t>Toral</a:t>
            </a:r>
            <a:r>
              <a:rPr lang="en-US" sz="1200" dirty="0"/>
              <a:t>,  made a startling discovery: Millions of Americans were likely consuming more lead in their water than anyone had known before.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C599C-FAFC-3642-8451-E7CC9D5CD7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09013" y="1590676"/>
            <a:ext cx="3503874" cy="31119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307975" y="752475"/>
            <a:ext cx="9986963" cy="1081088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latin typeface="Trebuchet MS" charset="0"/>
              </a:rPr>
              <a:t>What are the Power Grid’s Vulnerabilities?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11</a:t>
            </a:fld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6117" y="1974715"/>
            <a:ext cx="5544292" cy="488328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300" b="1" dirty="0">
                <a:solidFill>
                  <a:srgbClr val="FFFF00"/>
                </a:solidFill>
              </a:rPr>
              <a:t>The Grid is Vulnerable to </a:t>
            </a:r>
            <a:r>
              <a:rPr lang="en-US" sz="1300" b="1" dirty="0">
                <a:solidFill>
                  <a:srgbClr val="FFFF00"/>
                </a:solidFill>
                <a:hlinkClick r:id="rId3"/>
              </a:rPr>
              <a:t>extreme weather events</a:t>
            </a:r>
            <a:r>
              <a:rPr lang="en-US" sz="1300" b="1" dirty="0">
                <a:solidFill>
                  <a:srgbClr val="FFFF00"/>
                </a:solidFill>
              </a:rPr>
              <a:t>, </a:t>
            </a:r>
            <a:r>
              <a:rPr lang="en-US" sz="1300" b="1" dirty="0">
                <a:solidFill>
                  <a:srgbClr val="FFFF00"/>
                </a:solidFill>
                <a:hlinkClick r:id="rId4"/>
              </a:rPr>
              <a:t>cyber and physical attacks</a:t>
            </a:r>
            <a:r>
              <a:rPr lang="en-US" sz="1300" b="1" dirty="0">
                <a:solidFill>
                  <a:srgbClr val="FFFF00"/>
                </a:solidFill>
              </a:rPr>
              <a:t>, and problems of peak demand</a:t>
            </a:r>
          </a:p>
          <a:p>
            <a:pPr marL="149333" indent="-149333" eaLnBrk="1" hangingPunct="1">
              <a:defRPr/>
            </a:pPr>
            <a:r>
              <a:rPr lang="en-US" sz="1300" dirty="0"/>
              <a:t>Power outages related to severe weather </a:t>
            </a:r>
            <a:r>
              <a:rPr lang="en-US" sz="1300" dirty="0">
                <a:hlinkClick r:id="rId5"/>
              </a:rPr>
              <a:t>doubled over past five years</a:t>
            </a:r>
            <a:r>
              <a:rPr lang="en-US" sz="1300" dirty="0"/>
              <a:t> (ME, LA, CA, FL). Past storm repairs have </a:t>
            </a:r>
            <a:r>
              <a:rPr lang="en-US" sz="1300" dirty="0">
                <a:hlinkClick r:id="rId6"/>
              </a:rPr>
              <a:t>not provided resilience</a:t>
            </a:r>
            <a:r>
              <a:rPr lang="en-US" sz="1300" dirty="0"/>
              <a:t>. </a:t>
            </a:r>
            <a:r>
              <a:rPr lang="en-US" sz="1300" dirty="0">
                <a:hlinkClick r:id="rId7"/>
              </a:rPr>
              <a:t>PG&amp;E needs $20B </a:t>
            </a:r>
            <a:r>
              <a:rPr lang="en-US" sz="1300" dirty="0"/>
              <a:t>to bury CA transmission lines.</a:t>
            </a:r>
          </a:p>
          <a:p>
            <a:pPr marL="149333" indent="-149333" eaLnBrk="1" hangingPunct="1">
              <a:defRPr/>
            </a:pPr>
            <a:r>
              <a:rPr lang="en-US" sz="1300" dirty="0"/>
              <a:t>China-purchased transformers are </a:t>
            </a:r>
            <a:r>
              <a:rPr lang="en-US" sz="1300" dirty="0">
                <a:hlinkClick r:id="rId8"/>
              </a:rPr>
              <a:t>not cyber secure</a:t>
            </a:r>
            <a:r>
              <a:rPr lang="en-US" sz="1300" dirty="0"/>
              <a:t>.</a:t>
            </a:r>
          </a:p>
          <a:p>
            <a:pPr marL="0" indent="0" eaLnBrk="1" hangingPunct="1">
              <a:buNone/>
              <a:defRPr/>
            </a:pPr>
            <a:r>
              <a:rPr lang="en-US" sz="1300" dirty="0">
                <a:solidFill>
                  <a:srgbClr val="FFFF00"/>
                </a:solidFill>
              </a:rPr>
              <a:t>Renewable Energy and EV Electric Vehicles will Strain the Grid</a:t>
            </a:r>
          </a:p>
          <a:p>
            <a:pPr marL="149333" indent="-149333" eaLnBrk="1" hangingPunct="1">
              <a:defRPr/>
            </a:pPr>
            <a:r>
              <a:rPr lang="en-US" sz="1300" u="sng" dirty="0">
                <a:hlinkClick r:id="rId9"/>
              </a:rPr>
              <a:t>Plug-in cars are the future. The grid isn’t ready</a:t>
            </a:r>
            <a:r>
              <a:rPr lang="en-US" sz="1300" dirty="0"/>
              <a:t>. Wind power not always reliable. Congestion prevents renewable power  entering the grid. Smart grid technologies needed to conserve.</a:t>
            </a:r>
          </a:p>
          <a:p>
            <a:pPr marL="149333" indent="-149333" eaLnBrk="1" hangingPunct="1">
              <a:defRPr/>
            </a:pPr>
            <a:r>
              <a:rPr lang="en-US" sz="1300" dirty="0"/>
              <a:t>The Grid’s at </a:t>
            </a:r>
            <a:r>
              <a:rPr lang="en-US" sz="1300" dirty="0">
                <a:hlinkClick r:id="rId10"/>
              </a:rPr>
              <a:t>maximum capacity </a:t>
            </a:r>
            <a:r>
              <a:rPr lang="en-US" sz="1300" dirty="0"/>
              <a:t>in summer months; needs repairs; </a:t>
            </a:r>
            <a:r>
              <a:rPr lang="en-US" sz="1300" dirty="0">
                <a:hlinkClick r:id="rId3"/>
              </a:rPr>
              <a:t>doesn’t have capacity </a:t>
            </a:r>
            <a:r>
              <a:rPr lang="en-US" sz="1300" dirty="0"/>
              <a:t>to re-charge EVs. </a:t>
            </a:r>
          </a:p>
          <a:p>
            <a:pPr eaLnBrk="1" hangingPunct="1">
              <a:defRPr/>
            </a:pPr>
            <a:r>
              <a:rPr lang="en-US" sz="1300" dirty="0"/>
              <a:t>$3 T needed from government to achieve zero carbon transportation by 2050, a </a:t>
            </a:r>
            <a:r>
              <a:rPr lang="en-US" sz="1300" dirty="0">
                <a:hlinkClick r:id="rId11"/>
              </a:rPr>
              <a:t>DOE study </a:t>
            </a:r>
            <a:r>
              <a:rPr lang="en-US" sz="1300" dirty="0"/>
              <a:t>found. </a:t>
            </a:r>
            <a:r>
              <a:rPr lang="en-US" sz="1300" dirty="0">
                <a:solidFill>
                  <a:srgbClr val="FFFF00"/>
                </a:solidFill>
              </a:rPr>
              <a:t>More needed to electrify rail.</a:t>
            </a:r>
          </a:p>
          <a:p>
            <a:pPr marL="0" indent="0" eaLnBrk="1" hangingPunct="1">
              <a:buNone/>
              <a:defRPr/>
            </a:pPr>
            <a:r>
              <a:rPr lang="en-US" sz="1300" dirty="0">
                <a:solidFill>
                  <a:srgbClr val="FFFF00"/>
                </a:solidFill>
              </a:rPr>
              <a:t>Government not yet taken Total Needs Into Account</a:t>
            </a:r>
          </a:p>
          <a:p>
            <a:pPr eaLnBrk="1" hangingPunct="1">
              <a:defRPr/>
            </a:pPr>
            <a:r>
              <a:rPr lang="en-US" sz="1300" dirty="0"/>
              <a:t>ASCE estimates $200 B in new money is needed just for repairs. Infrastructure Bill provides only $73.</a:t>
            </a:r>
          </a:p>
          <a:p>
            <a:pPr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The National Infrastructure Bank would finance $200 B for new lines, resilience, cybersecurity, plus </a:t>
            </a:r>
            <a:r>
              <a:rPr lang="en-US" sz="1300" dirty="0">
                <a:solidFill>
                  <a:srgbClr val="FFFF00"/>
                </a:solidFill>
                <a:hlinkClick r:id="rId12"/>
              </a:rPr>
              <a:t>$80 B for a High Voltage Direct Current Transmission Grid Overlay</a:t>
            </a:r>
            <a:endParaRPr lang="en-US" sz="13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sz="1300" dirty="0"/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787956" y="6105525"/>
            <a:ext cx="640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Hurricane Ida </a:t>
            </a:r>
            <a:r>
              <a:rPr lang="en-US" dirty="0">
                <a:hlinkClick r:id="rId13"/>
              </a:rPr>
              <a:t>destroyed 22,000 power poles</a:t>
            </a:r>
            <a:r>
              <a:rPr lang="en-US" dirty="0"/>
              <a:t> in New Orleans, more than Katrina, Zeta, and Delta combined.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C40E64-2ED4-1E4A-B5C9-0EB6FAD7B876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5967409" y="2336873"/>
            <a:ext cx="5910940" cy="37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2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Western Water Crisis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0933906" y="752475"/>
            <a:ext cx="1154112" cy="1092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fld id="{8C1B53E3-5730-374B-AAF8-64F5E329C93E}" type="slidenum">
              <a:rPr lang="en-US" sz="3600">
                <a:solidFill>
                  <a:srgbClr val="FFFFFF"/>
                </a:solidFill>
              </a:rPr>
              <a:pPr algn="r"/>
              <a:t>12</a:t>
            </a:fld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9EF39-6D60-1348-AB5E-5BE02CD4AF1B}"/>
              </a:ext>
            </a:extLst>
          </p:cNvPr>
          <p:cNvSpPr txBox="1"/>
          <p:nvPr/>
        </p:nvSpPr>
        <p:spPr>
          <a:xfrm>
            <a:off x="77820" y="1918186"/>
            <a:ext cx="6821744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hlinkClick r:id="rId3"/>
              </a:rPr>
              <a:t>U.S. Drought Monitor: </a:t>
            </a:r>
            <a:r>
              <a:rPr lang="en-US" sz="1500" dirty="0"/>
              <a:t>Following three years of historic drought, </a:t>
            </a:r>
            <a:r>
              <a:rPr lang="en-US" sz="1500" dirty="0">
                <a:solidFill>
                  <a:srgbClr val="FFFF00"/>
                </a:solidFill>
              </a:rPr>
              <a:t>a record Winter deluge temporarily improved the Western drought </a:t>
            </a:r>
            <a:r>
              <a:rPr lang="en-US" sz="1500" dirty="0"/>
              <a:t>situation in early 2023.</a:t>
            </a:r>
          </a:p>
          <a:p>
            <a:pPr>
              <a:spcAft>
                <a:spcPts val="600"/>
              </a:spcAft>
            </a:pPr>
            <a:r>
              <a:rPr lang="en-US" sz="1500" dirty="0">
                <a:hlinkClick r:id="rId4"/>
              </a:rPr>
              <a:t>Severe groundwater depletion </a:t>
            </a:r>
            <a:r>
              <a:rPr lang="en-US" sz="1500" dirty="0"/>
              <a:t>in CA Northern and Central Valley –- where cities and farmers vie for water access – was also reduced. However, floods destroyed some farms, and </a:t>
            </a:r>
            <a:r>
              <a:rPr lang="en-US" sz="1500" dirty="0">
                <a:hlinkClick r:id="rId5"/>
              </a:rPr>
              <a:t>not all rain water was captured</a:t>
            </a:r>
            <a:r>
              <a:rPr lang="en-US" sz="1500" dirty="0"/>
              <a:t>.</a:t>
            </a:r>
            <a:endParaRPr lang="en-US" sz="1500" dirty="0">
              <a:solidFill>
                <a:srgbClr val="FFFF00"/>
              </a:solidFill>
            </a:endParaRPr>
          </a:p>
          <a:p>
            <a:pPr marL="149333" indent="-149333" eaLnBrk="1" hangingPunct="1">
              <a:spcAft>
                <a:spcPts val="600"/>
              </a:spcAft>
              <a:defRPr/>
            </a:pPr>
            <a:r>
              <a:rPr lang="en-US" sz="1500" dirty="0"/>
              <a:t>Climate-induced droughts, heatwaves and floods are the new normal: more frequently </a:t>
            </a:r>
            <a:r>
              <a:rPr lang="en-US" sz="1500" dirty="0">
                <a:hlinkClick r:id="rId6"/>
              </a:rPr>
              <a:t>responsible for production shortages</a:t>
            </a:r>
            <a:r>
              <a:rPr lang="en-US" sz="1500" dirty="0"/>
              <a:t> and rising food prices.</a:t>
            </a:r>
          </a:p>
          <a:p>
            <a:pPr marL="149333" indent="-149333" eaLnBrk="1" hangingPunct="1">
              <a:spcAft>
                <a:spcPts val="600"/>
              </a:spcAft>
              <a:defRPr/>
            </a:pPr>
            <a:r>
              <a:rPr lang="en-US" sz="1500" b="1" dirty="0">
                <a:solidFill>
                  <a:srgbClr val="FFFF00"/>
                </a:solidFill>
              </a:rPr>
              <a:t>Western States Where Crises Persist:</a:t>
            </a:r>
          </a:p>
          <a:p>
            <a:pPr marL="149333" indent="-149333" eaLnBrk="1" hangingPunct="1">
              <a:spcAft>
                <a:spcPts val="600"/>
              </a:spcAft>
              <a:defRPr/>
            </a:pPr>
            <a:r>
              <a:rPr lang="en-US" sz="1500" b="1" dirty="0">
                <a:solidFill>
                  <a:srgbClr val="FFFF00"/>
                </a:solidFill>
              </a:rPr>
              <a:t>Precipitation gave </a:t>
            </a:r>
            <a:r>
              <a:rPr lang="en-US" sz="1500" b="1" dirty="0">
                <a:solidFill>
                  <a:srgbClr val="FFFF00"/>
                </a:solidFill>
                <a:hlinkClick r:id="rId7"/>
              </a:rPr>
              <a:t>only partial relief on the </a:t>
            </a:r>
            <a:r>
              <a:rPr lang="en-US" sz="1500" dirty="0">
                <a:hlinkClick r:id="rId7"/>
              </a:rPr>
              <a:t>Colorado River system </a:t>
            </a:r>
            <a:r>
              <a:rPr lang="en-US" sz="1500" dirty="0"/>
              <a:t>that provides water and electricity to 40 million customers in 7 states. Rains lifted Lake Powell from 20% to 30% capacity. The Bureau of Reclamation will continue to hold water cutback talks with 7 states (the most </a:t>
            </a:r>
            <a:r>
              <a:rPr lang="en-US" sz="1500" dirty="0">
                <a:hlinkClick r:id="rId8"/>
              </a:rPr>
              <a:t>severe cutback </a:t>
            </a:r>
            <a:r>
              <a:rPr lang="en-US" sz="1500" dirty="0"/>
              <a:t>proposed was AZ -21%).</a:t>
            </a:r>
          </a:p>
          <a:p>
            <a:pPr marL="149333" indent="-149333" eaLnBrk="1" hangingPunct="1">
              <a:spcAft>
                <a:spcPts val="600"/>
              </a:spcAft>
              <a:defRPr/>
            </a:pPr>
            <a:r>
              <a:rPr lang="en-US" sz="1500" dirty="0"/>
              <a:t>Wells in the </a:t>
            </a:r>
            <a:r>
              <a:rPr lang="en-US" sz="1500" dirty="0">
                <a:hlinkClick r:id="rId9"/>
              </a:rPr>
              <a:t>Ogallala Aquifer </a:t>
            </a:r>
            <a:r>
              <a:rPr lang="en-US" sz="1500" dirty="0"/>
              <a:t>pump out water for agriculture </a:t>
            </a:r>
            <a:r>
              <a:rPr lang="en-US" sz="1500" dirty="0">
                <a:hlinkClick r:id="rId10"/>
              </a:rPr>
              <a:t>nine times faster</a:t>
            </a:r>
            <a:r>
              <a:rPr lang="en-US" sz="1500" dirty="0"/>
              <a:t> than rainfall replenishes it. Kansas set water use restrictions.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1500" b="1" dirty="0">
                <a:solidFill>
                  <a:srgbClr val="FFFF00"/>
                </a:solidFill>
              </a:rPr>
              <a:t>The NIB Provides $400 billion for </a:t>
            </a:r>
            <a:r>
              <a:rPr lang="en-US" sz="1500" b="1" dirty="0">
                <a:solidFill>
                  <a:srgbClr val="FFFF00"/>
                </a:solidFill>
                <a:hlinkClick r:id="rId11"/>
              </a:rPr>
              <a:t>new water supply projects</a:t>
            </a:r>
            <a:r>
              <a:rPr lang="en-US" sz="1500" b="1" dirty="0">
                <a:solidFill>
                  <a:srgbClr val="FFFF00"/>
                </a:solidFill>
              </a:rPr>
              <a:t>: </a:t>
            </a:r>
            <a:r>
              <a:rPr lang="en-US" sz="1500" dirty="0">
                <a:hlinkClick r:id="rId12"/>
              </a:rPr>
              <a:t>piped</a:t>
            </a:r>
            <a:r>
              <a:rPr lang="en-US" sz="1500" b="1" dirty="0">
                <a:hlinkClick r:id="rId12"/>
              </a:rPr>
              <a:t> </a:t>
            </a:r>
            <a:r>
              <a:rPr lang="en-US" sz="1500" dirty="0">
                <a:hlinkClick r:id="rId12"/>
              </a:rPr>
              <a:t>water </a:t>
            </a:r>
            <a:r>
              <a:rPr lang="en-US" sz="1500" dirty="0"/>
              <a:t>importation, desalination, reservoir rainwater capture, </a:t>
            </a:r>
            <a:r>
              <a:rPr lang="en-US" sz="1500" dirty="0">
                <a:hlinkClick r:id="rId13"/>
              </a:rPr>
              <a:t>primary water</a:t>
            </a:r>
            <a:r>
              <a:rPr lang="en-US" sz="1500" dirty="0"/>
              <a:t>,   water recycling, and irrigation and agricultural conservation.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8DA852-15EF-CCC5-E93D-9E106AF225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1308" y="89223"/>
            <a:ext cx="4648787" cy="3073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BF954C-D629-6332-9C78-F25CE74A91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21308" y="3279166"/>
            <a:ext cx="4648787" cy="34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93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191195" y="752475"/>
            <a:ext cx="5565931" cy="1081088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latin typeface="Trebuchet MS" charset="0"/>
              </a:rPr>
              <a:t>Permanent Solution for the Colorado River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0729912" y="752475"/>
            <a:ext cx="1392677" cy="1092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fld id="{8C1B53E3-5730-374B-AAF8-64F5E329C93E}" type="slidenum">
              <a:rPr lang="en-US" sz="3600">
                <a:solidFill>
                  <a:srgbClr val="FFFFFF"/>
                </a:solidFill>
              </a:rPr>
              <a:pPr algn="r"/>
              <a:t>13</a:t>
            </a:fld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40412" y="2188722"/>
            <a:ext cx="5440255" cy="4573329"/>
          </a:xfrm>
        </p:spPr>
        <p:txBody>
          <a:bodyPr/>
          <a:lstStyle/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dirty="0">
                <a:solidFill>
                  <a:srgbClr val="FFFF00"/>
                </a:solidFill>
              </a:rPr>
              <a:t>At 30% capacity after Winter rains, the Colorado River System  could still go to Deadpool Status </a:t>
            </a:r>
            <a:r>
              <a:rPr lang="en-US" sz="1600" dirty="0"/>
              <a:t>(no water goes over the dams) in just a few years time. No amount of conservation can redress this. A permanent emergency solution is needed.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endParaRPr lang="en-US" sz="1600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dirty="0">
                <a:solidFill>
                  <a:srgbClr val="FFFF00"/>
                </a:solidFill>
              </a:rPr>
              <a:t>One proposal is to pump water from the </a:t>
            </a:r>
            <a:r>
              <a:rPr lang="en-US" sz="1600" dirty="0" err="1">
                <a:solidFill>
                  <a:srgbClr val="FFFF00"/>
                </a:solidFill>
              </a:rPr>
              <a:t>Achafalaya</a:t>
            </a:r>
            <a:r>
              <a:rPr lang="en-US" sz="1600" dirty="0">
                <a:solidFill>
                  <a:srgbClr val="FFFF00"/>
                </a:solidFill>
              </a:rPr>
              <a:t> River in LA,  to the San Juan River in NM</a:t>
            </a:r>
            <a:r>
              <a:rPr lang="en-US" sz="1600" dirty="0"/>
              <a:t>, that feeds into Lake Powell. Taking just 5% of LA’s excess water could fill Lakes Powell and Meade to 60% capacity in 1 year + nine months.  Pipeline could be built in a year (like WWII oil pipelines). Cost around $15-20 billion, plus costs to pump water by renewable power. Would protect water and electricity supplied to residents in 7 states, plus $30 billion per year in food produced in the region.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endParaRPr lang="en-US" sz="1600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dirty="0">
                <a:solidFill>
                  <a:srgbClr val="FFFF00"/>
                </a:solidFill>
              </a:rPr>
              <a:t>Other proposals </a:t>
            </a:r>
            <a:r>
              <a:rPr lang="en-US" sz="1600" dirty="0"/>
              <a:t>include rainwater capture in CA, and primary water extraction in low density areas like AZ, NM, and TX (cost $1 million/well).</a:t>
            </a:r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0BAE2-9051-6C49-8833-2983E26F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21" y="0"/>
            <a:ext cx="5565931" cy="3277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527261-7425-4753-B51C-B83D534E5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20" y="3300794"/>
            <a:ext cx="5565932" cy="35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6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NIB Helps Low Income Communities, Women, and</a:t>
            </a:r>
            <a:br>
              <a:rPr lang="en-US" sz="3200" b="1" dirty="0">
                <a:latin typeface="Trebuchet MS" charset="0"/>
              </a:rPr>
            </a:br>
            <a:r>
              <a:rPr lang="en-US" sz="3200" b="1" dirty="0">
                <a:latin typeface="Trebuchet MS" charset="0"/>
              </a:rPr>
              <a:t>      Minority Owned Businesses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14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8128" y="1833563"/>
            <a:ext cx="5697090" cy="4780781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/>
              <a:t>Scale of investment creates 25 million family sustaining jobs. </a:t>
            </a:r>
          </a:p>
          <a:p>
            <a:pPr eaLnBrk="1" hangingPunct="1">
              <a:defRPr/>
            </a:pPr>
            <a:r>
              <a:rPr lang="en-US" sz="1800" dirty="0"/>
              <a:t>Requires Davis Bacon Wages. Job training for skilled professions.</a:t>
            </a:r>
          </a:p>
          <a:p>
            <a:pPr eaLnBrk="1" hangingPunct="1">
              <a:defRPr/>
            </a:pPr>
            <a:r>
              <a:rPr lang="en-US" sz="1800" dirty="0"/>
              <a:t>Builds equitable infrastructure; better-planned cities.</a:t>
            </a:r>
          </a:p>
          <a:p>
            <a:pPr eaLnBrk="1" hangingPunct="1">
              <a:defRPr/>
            </a:pPr>
            <a:r>
              <a:rPr lang="en-US" sz="1800" dirty="0"/>
              <a:t>Fair access to jobs for minorities and women. Enforcement.</a:t>
            </a:r>
          </a:p>
          <a:p>
            <a:pPr eaLnBrk="1" hangingPunct="1">
              <a:defRPr/>
            </a:pPr>
            <a:r>
              <a:rPr lang="en-US" sz="1800" dirty="0"/>
              <a:t>Targeted share of projects for Disadvantaged Business Enterprises, regions via the Clyburn 10-20-30 Rule, and </a:t>
            </a:r>
            <a:r>
              <a:rPr lang="en-US" sz="1800" dirty="0">
                <a:hlinkClick r:id="rId3"/>
              </a:rPr>
              <a:t>Tribal Areas</a:t>
            </a:r>
            <a:r>
              <a:rPr lang="en-US" sz="1800" dirty="0"/>
              <a:t>.</a:t>
            </a:r>
          </a:p>
          <a:p>
            <a:pPr eaLnBrk="1" hangingPunct="1">
              <a:defRPr/>
            </a:pPr>
            <a:r>
              <a:rPr lang="en-US" sz="1800" dirty="0"/>
              <a:t>Trust Fund grants for low income rural and urban communities.</a:t>
            </a:r>
          </a:p>
          <a:p>
            <a:pPr eaLnBrk="1" hangingPunct="1">
              <a:defRPr/>
            </a:pPr>
            <a:r>
              <a:rPr lang="en-US" sz="1800" dirty="0"/>
              <a:t>Builds needed affordable housing linked to public transportation.</a:t>
            </a:r>
          </a:p>
          <a:p>
            <a:pPr eaLnBrk="1" hangingPunct="1">
              <a:defRPr/>
            </a:pPr>
            <a:r>
              <a:rPr lang="en-US" sz="1800" dirty="0"/>
              <a:t>Best plan for </a:t>
            </a:r>
            <a:r>
              <a:rPr lang="en-US" sz="1800" dirty="0">
                <a:hlinkClick r:id="rId4"/>
              </a:rPr>
              <a:t>Equitable Economic Growth</a:t>
            </a:r>
            <a:r>
              <a:rPr lang="en-US" sz="18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97091" y="5725381"/>
            <a:ext cx="6289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linkClick r:id="rId5"/>
              </a:rPr>
              <a:t>10 million working families </a:t>
            </a:r>
            <a:r>
              <a:rPr lang="en-US" i="1" dirty="0"/>
              <a:t>in the United States are not making enough money to cover basic household expenses; a disproportionate share -- 1 in 3 -- are minorities.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A063EF-A218-6048-88F8-FACCCC5040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594350" y="1983701"/>
            <a:ext cx="6186488" cy="36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3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NIB Financing for Farmers and Rural Areas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15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79699" y="2054712"/>
            <a:ext cx="5493780" cy="4690334"/>
          </a:xfrm>
        </p:spPr>
        <p:txBody>
          <a:bodyPr/>
          <a:lstStyle/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Water Infrastructure + Water Management: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b="1" dirty="0">
                <a:solidFill>
                  <a:srgbClr val="FFFF00"/>
                </a:solidFill>
              </a:rPr>
              <a:t>$800 B for drinking water</a:t>
            </a:r>
            <a:r>
              <a:rPr lang="en-US" sz="1400" b="1" dirty="0"/>
              <a:t>, sewer, and stormwater systems.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b="1" dirty="0">
                <a:solidFill>
                  <a:srgbClr val="FFFF00"/>
                </a:solidFill>
              </a:rPr>
              <a:t>$400 B for Mega Water projects </a:t>
            </a:r>
            <a:r>
              <a:rPr lang="en-US" sz="1400" b="1" dirty="0"/>
              <a:t>to address drought: water redistribution, desalination, capturing precipitation in local reservoirs, and irrigation and agricultural conservation.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Connecting Rural America: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/>
              <a:t>Improved </a:t>
            </a:r>
            <a:r>
              <a:rPr lang="en-US" sz="1400" dirty="0">
                <a:solidFill>
                  <a:srgbClr val="FFFF00"/>
                </a:solidFill>
              </a:rPr>
              <a:t>local roads and bridges</a:t>
            </a:r>
            <a:r>
              <a:rPr lang="en-US" sz="1400" dirty="0"/>
              <a:t>, and inland waterways, to move agriculture goods to market.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Affordable broadband </a:t>
            </a:r>
            <a:r>
              <a:rPr lang="en-US" sz="1400" dirty="0"/>
              <a:t>everywhere, to improve farm technologies, tourism, and provide tele-education &amp; health.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High Speed Rail</a:t>
            </a:r>
            <a:r>
              <a:rPr lang="en-US" sz="1400" dirty="0"/>
              <a:t> to transport workers / stimulate local growth / improve local municipality revenues.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Electric Grid </a:t>
            </a:r>
            <a:r>
              <a:rPr lang="en-US" sz="1400" dirty="0"/>
              <a:t>Resiliency. Renewable energy grid overlay.</a:t>
            </a:r>
          </a:p>
          <a:p>
            <a:pPr marL="0" indent="0" eaLnBrk="1" hangingPunct="1">
              <a:spcBef>
                <a:spcPts val="400"/>
              </a:spcBef>
              <a:buFont typeface="Arial" charset="0"/>
              <a:buNone/>
              <a:defRPr/>
            </a:pPr>
            <a:r>
              <a:rPr lang="en-US" sz="1600" b="1" dirty="0">
                <a:hlinkClick r:id="rId3"/>
              </a:rPr>
              <a:t>Equitable Community Development</a:t>
            </a:r>
            <a:r>
              <a:rPr lang="en-US" sz="1600" b="1" dirty="0"/>
              <a:t>: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Create millions of local, family sustaining jobs. 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/>
              <a:t>Complements </a:t>
            </a:r>
            <a:r>
              <a:rPr lang="en-US" sz="1400" dirty="0">
                <a:solidFill>
                  <a:srgbClr val="FFFF00"/>
                </a:solidFill>
                <a:hlinkClick r:id="rId4"/>
              </a:rPr>
              <a:t>rural prosperity initiatives</a:t>
            </a:r>
            <a:r>
              <a:rPr lang="en-US" sz="1400" dirty="0">
                <a:hlinkClick r:id="rId4"/>
              </a:rPr>
              <a:t> </a:t>
            </a:r>
            <a:r>
              <a:rPr lang="en-US" sz="1400" dirty="0"/>
              <a:t>in </a:t>
            </a:r>
            <a:r>
              <a:rPr lang="en-US" sz="1400" dirty="0">
                <a:hlinkClick r:id="rId5"/>
              </a:rPr>
              <a:t>Rural Areas </a:t>
            </a:r>
            <a:r>
              <a:rPr lang="en-US" sz="1400" dirty="0"/>
              <a:t>and Traditional &amp; Native American regions. NIB Trust Fund.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/>
              <a:t>Build schools and </a:t>
            </a:r>
            <a:r>
              <a:rPr lang="en-US" sz="1400" dirty="0">
                <a:solidFill>
                  <a:srgbClr val="FFFF00"/>
                </a:solidFill>
              </a:rPr>
              <a:t>train workers </a:t>
            </a:r>
            <a:r>
              <a:rPr lang="en-US" sz="1400" dirty="0"/>
              <a:t>in new industries. 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Better Target USDA Financing, Combat Climate Change: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/>
              <a:t>Will $28 billion for regenerative farming pass in next Farm Bill?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18E29-327B-054D-BCB5-B29A2EA79D13}"/>
              </a:ext>
            </a:extLst>
          </p:cNvPr>
          <p:cNvSpPr txBox="1"/>
          <p:nvPr/>
        </p:nvSpPr>
        <p:spPr>
          <a:xfrm>
            <a:off x="6104355" y="6419017"/>
            <a:ext cx="642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Top Agricultural states </a:t>
            </a:r>
            <a:r>
              <a:rPr lang="en-US" dirty="0"/>
              <a:t>in 2019 were: CA, IA, IL, TX, MN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CCF84CE-C206-0F43-BF79-486526B463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767129" y="1873287"/>
            <a:ext cx="6424871" cy="45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14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Placeholder 6"/>
          <p:cNvSpPr>
            <a:spLocks noGrp="1"/>
          </p:cNvSpPr>
          <p:nvPr>
            <p:ph type="body" sz="half" idx="2"/>
          </p:nvPr>
        </p:nvSpPr>
        <p:spPr>
          <a:xfrm>
            <a:off x="123825" y="1924054"/>
            <a:ext cx="6084772" cy="475997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Trebuchet MS" charset="0"/>
              </a:rPr>
              <a:t>Union Apprenticeship Programs: </a:t>
            </a:r>
            <a:r>
              <a:rPr lang="en-US" dirty="0">
                <a:latin typeface="Trebuchet MS" charset="0"/>
              </a:rPr>
              <a:t>National Association of Building Trades and other unions provide registered </a:t>
            </a:r>
            <a:r>
              <a:rPr lang="en-US" dirty="0">
                <a:latin typeface="Trebuchet MS" charset="0"/>
                <a:hlinkClick r:id="rId3"/>
              </a:rPr>
              <a:t>apprenticeships</a:t>
            </a:r>
            <a:r>
              <a:rPr lang="en-US" dirty="0">
                <a:latin typeface="Trebuchet MS" charset="0"/>
              </a:rPr>
              <a:t> that train workers for good-paying jobs, allowing them to </a:t>
            </a: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earn while they learn</a:t>
            </a:r>
            <a:r>
              <a:rPr lang="en-US" dirty="0">
                <a:latin typeface="Trebuchet MS" charset="0"/>
              </a:rPr>
              <a:t>. Also </a:t>
            </a:r>
            <a:r>
              <a:rPr lang="en-US" dirty="0">
                <a:latin typeface="Trebuchet MS" charset="0"/>
                <a:hlinkClick r:id="rId4"/>
              </a:rPr>
              <a:t>Helmets to Hardhats </a:t>
            </a:r>
            <a:r>
              <a:rPr lang="en-US" dirty="0">
                <a:latin typeface="Trebuchet MS" charset="0"/>
              </a:rPr>
              <a:t>and </a:t>
            </a:r>
            <a:r>
              <a:rPr lang="en-US" dirty="0">
                <a:latin typeface="Trebuchet MS" charset="0"/>
                <a:hlinkClick r:id="rId5"/>
              </a:rPr>
              <a:t>Trades Orientation Program</a:t>
            </a:r>
            <a:r>
              <a:rPr lang="en-US" dirty="0">
                <a:latin typeface="Trebuchet MS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Trebuchet MS" charset="0"/>
                <a:hlinkClick r:id="rId6"/>
              </a:rPr>
              <a:t>Federally Financed Training Programs</a:t>
            </a:r>
            <a:r>
              <a:rPr lang="en-US" dirty="0">
                <a:solidFill>
                  <a:srgbClr val="FFFF00"/>
                </a:solidFill>
                <a:latin typeface="Trebuchet MS" charset="0"/>
              </a:rPr>
              <a:t>, </a:t>
            </a:r>
            <a:r>
              <a:rPr lang="en-US" dirty="0">
                <a:solidFill>
                  <a:srgbClr val="FFFF00"/>
                </a:solidFill>
                <a:latin typeface="Trebuchet MS" charset="0"/>
                <a:hlinkClick r:id="rId7"/>
              </a:rPr>
              <a:t>Career One Stop</a:t>
            </a:r>
            <a:r>
              <a:rPr lang="en-US" dirty="0">
                <a:solidFill>
                  <a:srgbClr val="FFFF00"/>
                </a:solidFill>
                <a:latin typeface="Trebuchet MS" charset="0"/>
              </a:rPr>
              <a:t>,  </a:t>
            </a:r>
            <a:r>
              <a:rPr lang="en-US" dirty="0">
                <a:solidFill>
                  <a:srgbClr val="FFFF00"/>
                </a:solidFill>
                <a:latin typeface="Trebuchet MS" charset="0"/>
                <a:hlinkClick r:id="rId8"/>
              </a:rPr>
              <a:t>Jobs for Ex-Offenders </a:t>
            </a:r>
            <a:r>
              <a:rPr lang="en-US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rebuchet MS" charset="0"/>
                <a:hlinkClick r:id="rId9"/>
              </a:rPr>
              <a:t>Workforce Innovation </a:t>
            </a:r>
            <a:r>
              <a:rPr lang="en-US" dirty="0">
                <a:solidFill>
                  <a:srgbClr val="FFFF00"/>
                </a:solidFill>
                <a:latin typeface="Trebuchet MS" charset="0"/>
              </a:rPr>
              <a:t>&amp; </a:t>
            </a:r>
            <a:r>
              <a:rPr lang="en-US" dirty="0">
                <a:solidFill>
                  <a:srgbClr val="FFFF00"/>
                </a:solidFill>
                <a:latin typeface="Trebuchet MS" charset="0"/>
                <a:hlinkClick r:id="rId10"/>
              </a:rPr>
              <a:t>Dept. Labor</a:t>
            </a:r>
            <a:endParaRPr lang="en-US" dirty="0">
              <a:latin typeface="Trebuchet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Trebuchet MS" charset="0"/>
              </a:rPr>
              <a:t>Community Workforce Development</a:t>
            </a:r>
            <a:r>
              <a:rPr lang="en-US" dirty="0">
                <a:latin typeface="Trebuchet MS" charset="0"/>
              </a:rPr>
              <a:t>: </a:t>
            </a:r>
            <a:r>
              <a:rPr lang="en-US" dirty="0">
                <a:latin typeface="Trebuchet MS" charset="0"/>
                <a:hlinkClick r:id="rId11"/>
              </a:rPr>
              <a:t>Rhode Island Workforce Development after COVID</a:t>
            </a:r>
            <a:r>
              <a:rPr lang="en-US" dirty="0">
                <a:latin typeface="Trebuchet MS" charset="0"/>
              </a:rPr>
              <a:t>,</a:t>
            </a:r>
            <a:r>
              <a:rPr lang="en-US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n-US" dirty="0">
                <a:latin typeface="Trebuchet MS" charset="0"/>
                <a:hlinkClick r:id="rId12"/>
              </a:rPr>
              <a:t>Los Angeles’ Workforce Development Board</a:t>
            </a:r>
            <a:r>
              <a:rPr lang="en-US" dirty="0">
                <a:latin typeface="Trebuchet MS" charset="0"/>
              </a:rPr>
              <a:t>, Michigan’s Future for </a:t>
            </a:r>
            <a:r>
              <a:rPr lang="en-US" dirty="0" err="1">
                <a:latin typeface="Trebuchet MS" charset="0"/>
              </a:rPr>
              <a:t>Frontliners</a:t>
            </a:r>
            <a:r>
              <a:rPr lang="en-US" dirty="0">
                <a:latin typeface="Trebuchet MS" charset="0"/>
              </a:rPr>
              <a:t>, Chicago’s </a:t>
            </a:r>
            <a:r>
              <a:rPr lang="en-US" dirty="0">
                <a:latin typeface="Trebuchet MS" charset="0"/>
                <a:hlinkClick r:id="rId13"/>
              </a:rPr>
              <a:t>Green ReEntry</a:t>
            </a:r>
            <a:r>
              <a:rPr lang="en-US" dirty="0">
                <a:latin typeface="Trebuchet MS" charset="0"/>
              </a:rPr>
              <a:t>, and Pennsylvania’s </a:t>
            </a:r>
            <a:r>
              <a:rPr lang="en-US" dirty="0">
                <a:latin typeface="Trebuchet MS" charset="0"/>
                <a:hlinkClick r:id="rId14"/>
              </a:rPr>
              <a:t>Keystone Development Partnership.</a:t>
            </a:r>
            <a:endParaRPr lang="en-US" dirty="0">
              <a:latin typeface="Trebuchet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Trebuchet MS" charset="0"/>
              </a:rPr>
              <a:t>Community Community College Technical Degrees: </a:t>
            </a:r>
            <a:r>
              <a:rPr lang="en-US" dirty="0">
                <a:latin typeface="Trebuchet MS" charset="0"/>
              </a:rPr>
              <a:t>2 year degree in Electrical and Power Transmission earns $80,000 in first year, or more than twice the median income of a bachelor’s degree. 34% of Federal education grants now go to 2-year colleges. </a:t>
            </a:r>
            <a:r>
              <a:rPr lang="en-US" dirty="0">
                <a:latin typeface="Trebuchet MS" charset="0"/>
                <a:hlinkClick r:id="rId15"/>
              </a:rPr>
              <a:t>Study finds better coordination needed.</a:t>
            </a:r>
            <a:endParaRPr lang="en-US" dirty="0">
              <a:latin typeface="Trebuchet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Trebuchet MS" charset="0"/>
              </a:rPr>
              <a:t>Career and Technical Education: </a:t>
            </a:r>
            <a:r>
              <a:rPr lang="en-US" dirty="0">
                <a:latin typeface="Trebuchet MS" charset="0"/>
              </a:rPr>
              <a:t>NY City’s vocational high schools, and CT Technical Education and Career System, provide blended courses in technical fields.</a:t>
            </a:r>
            <a:endParaRPr lang="en-US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45058" name="Title 8"/>
          <p:cNvSpPr>
            <a:spLocks noGrp="1" noChangeArrowheads="1"/>
          </p:cNvSpPr>
          <p:nvPr>
            <p:ph type="title"/>
          </p:nvPr>
        </p:nvSpPr>
        <p:spPr>
          <a:xfrm>
            <a:off x="327025" y="752475"/>
            <a:ext cx="9613900" cy="1081088"/>
          </a:xfrm>
        </p:spPr>
        <p:txBody>
          <a:bodyPr/>
          <a:lstStyle/>
          <a:p>
            <a:pPr eaLnBrk="1" hangingPunct="1"/>
            <a:r>
              <a:rPr lang="en-US" dirty="0">
                <a:latin typeface="Trebuchet MS" charset="0"/>
              </a:rPr>
              <a:t>Training Workers</a:t>
            </a:r>
          </a:p>
        </p:txBody>
      </p:sp>
      <p:sp>
        <p:nvSpPr>
          <p:cNvPr id="450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54EF68F5-8AAF-5A48-9B33-3175112B4D2B}" type="slidenum">
              <a:rPr lang="en-US" sz="3600">
                <a:solidFill>
                  <a:srgbClr val="FFFFFF"/>
                </a:solidFill>
              </a:rPr>
              <a:pPr/>
              <a:t>16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040A67-07C3-C14F-A889-AA323C5652A3}"/>
              </a:ext>
            </a:extLst>
          </p:cNvPr>
          <p:cNvSpPr txBox="1"/>
          <p:nvPr/>
        </p:nvSpPr>
        <p:spPr>
          <a:xfrm>
            <a:off x="6208594" y="5296610"/>
            <a:ext cx="5859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New Supply of Workers coming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paying service jobs (replaced by robotics)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age workforce dropouts (3 million)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Underreported and rising unemployed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Ex-Offenders; Ex-Military; </a:t>
            </a:r>
            <a:r>
              <a:rPr lang="en-US" dirty="0">
                <a:hlinkClick r:id="rId16"/>
              </a:rPr>
              <a:t>Immigration reform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92F1C-6F73-7243-B5B4-27BDE9F765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8594" y="1935166"/>
            <a:ext cx="5859580" cy="32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4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Trebuchet MS" charset="0"/>
              </a:rPr>
              <a:t>Can States Repay NIB Loans?   ABSOLUTELY!</a:t>
            </a:r>
            <a:endParaRPr lang="en-US" dirty="0">
              <a:latin typeface="Trebuchet MS" charset="0"/>
            </a:endParaRPr>
          </a:p>
        </p:txBody>
      </p:sp>
      <p:sp>
        <p:nvSpPr>
          <p:cNvPr id="23555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160256" y="1998483"/>
            <a:ext cx="5646656" cy="467676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The NIB Provides Flexible Lending</a:t>
            </a:r>
            <a:endParaRPr lang="en-US" sz="2000" dirty="0">
              <a:solidFill>
                <a:srgbClr val="FFFF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Low interest rate loans; long maturity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Loans repaid out of user fees or general revenues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000" dirty="0">
                <a:solidFill>
                  <a:srgbClr val="FFFF00"/>
                </a:solidFill>
              </a:rPr>
              <a:t>NIB Operations Supercharge Economic Growth / Improve Local Economies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GDP </a:t>
            </a:r>
            <a:r>
              <a:rPr lang="en-US" sz="1600" dirty="0">
                <a:hlinkClick r:id="rId2"/>
              </a:rPr>
              <a:t>growth will average 5% per year </a:t>
            </a:r>
            <a:r>
              <a:rPr lang="en-US" sz="1600" dirty="0"/>
              <a:t>(up from anemic 1.8% per year pre-COVID)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State and local governments will capture 9 cents of every new dollar added to the economy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NIB projects can ramp up hiring during recessions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Affordable housing projects </a:t>
            </a:r>
            <a:r>
              <a:rPr lang="en-US" sz="1600" dirty="0">
                <a:hlinkClick r:id="rId3"/>
              </a:rPr>
              <a:t>raise nearby property values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Utility improvements </a:t>
            </a:r>
            <a:r>
              <a:rPr lang="en-US" sz="1600" dirty="0">
                <a:hlinkClick r:id="rId4"/>
              </a:rPr>
              <a:t>improve utility bottom lines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hlinkClick r:id="rId5"/>
              </a:rPr>
              <a:t>Public transit projects </a:t>
            </a:r>
            <a:r>
              <a:rPr lang="en-US" sz="1600" dirty="0"/>
              <a:t>yield 5 to 1 economic return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srgbClr val="FFFF00"/>
                </a:solidFill>
              </a:rPr>
              <a:t>Example of FDR’s Reconstruction Finance Corporation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Lent to poor areas </a:t>
            </a:r>
            <a:r>
              <a:rPr lang="mr-IN" sz="1600" dirty="0"/>
              <a:t>–</a:t>
            </a:r>
            <a:r>
              <a:rPr lang="en-US" sz="1600" dirty="0"/>
              <a:t> rural electrification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All loans repaid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Local economies improved dramatically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000" dirty="0">
              <a:latin typeface="Trebuchet MS" charset="0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5913" y="5298397"/>
            <a:ext cx="6626087" cy="1470151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effectLst/>
                <a:latin typeface="Helvetica" pitchFamily="2" charset="0"/>
              </a:rPr>
              <a:t>In general, </a:t>
            </a:r>
            <a:r>
              <a:rPr lang="en-US" sz="1600" dirty="0">
                <a:solidFill>
                  <a:srgbClr val="FFFF00"/>
                </a:solidFill>
                <a:effectLst/>
                <a:latin typeface="Helvetica" pitchFamily="2" charset="0"/>
              </a:rPr>
              <a:t>state revenues (blue) are generated by sales and income taxes</a:t>
            </a:r>
            <a:r>
              <a:rPr lang="en-US" sz="1600" dirty="0">
                <a:effectLst/>
                <a:latin typeface="Helvetica" pitchFamily="2" charset="0"/>
              </a:rPr>
              <a:t> that cycle up and down with recessions. </a:t>
            </a:r>
            <a:r>
              <a:rPr lang="en-US" sz="1600" dirty="0">
                <a:solidFill>
                  <a:srgbClr val="FFFF00"/>
                </a:solidFill>
                <a:effectLst/>
                <a:latin typeface="Helvetica" pitchFamily="2" charset="0"/>
              </a:rPr>
              <a:t>Local revenues (orange) </a:t>
            </a:r>
            <a:r>
              <a:rPr lang="en-US" sz="1600" dirty="0">
                <a:effectLst/>
                <a:latin typeface="Helvetica" pitchFamily="2" charset="0"/>
              </a:rPr>
              <a:t>accrue from real estate taxes, and cycle with real estate bubbles.</a:t>
            </a:r>
            <a:endParaRPr lang="en-US" sz="1600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US" sz="1600" dirty="0">
                <a:effectLst/>
                <a:latin typeface="Helvetica" pitchFamily="2" charset="0"/>
                <a:hlinkClick r:id="rId6"/>
              </a:rPr>
              <a:t>State Tax Revenues Still Strong,  But for How Long? </a:t>
            </a:r>
            <a:r>
              <a:rPr lang="en-US" sz="1400" dirty="0">
                <a:effectLst/>
                <a:latin typeface="Helvetica" pitchFamily="2" charset="0"/>
              </a:rPr>
              <a:t>By Lucy </a:t>
            </a:r>
            <a:r>
              <a:rPr lang="en-US" sz="1400" dirty="0" err="1">
                <a:effectLst/>
                <a:latin typeface="Helvetica" pitchFamily="2" charset="0"/>
              </a:rPr>
              <a:t>Dadayan</a:t>
            </a:r>
            <a:r>
              <a:rPr lang="en-US" sz="1400" dirty="0">
                <a:effectLst/>
                <a:latin typeface="Helvetica" pitchFamily="2" charset="0"/>
              </a:rPr>
              <a:t>, Urban Inst. Aug. 2022. And, State Tax and Economic Review, 2022 Quarter 4, By Lucy </a:t>
            </a:r>
            <a:r>
              <a:rPr lang="en-US" sz="1400" dirty="0" err="1">
                <a:effectLst/>
                <a:latin typeface="Helvetica" pitchFamily="2" charset="0"/>
              </a:rPr>
              <a:t>Dadayan</a:t>
            </a:r>
            <a:r>
              <a:rPr lang="en-US" sz="1400" dirty="0">
                <a:latin typeface="Helvetica" pitchFamily="2" charset="0"/>
              </a:rPr>
              <a:t>, May 17, 2023.</a:t>
            </a:r>
            <a:endParaRPr lang="en-US" sz="14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400" i="1" dirty="0">
                <a:effectLst/>
                <a:latin typeface="Helvetica" pitchFamily="2" charset="0"/>
              </a:rPr>
              <a:t>Subtitle</a:t>
            </a:r>
          </a:p>
          <a:p>
            <a:pPr marL="0" indent="0">
              <a:buNone/>
            </a:pPr>
            <a:r>
              <a:rPr lang="en-US" sz="1400" i="1" dirty="0">
                <a:effectLst/>
                <a:latin typeface="Helvetica" pitchFamily="2" charset="0"/>
              </a:rPr>
              <a:t>Continued Weakness and Variability in State Tax Revenues</a:t>
            </a:r>
          </a:p>
          <a:p>
            <a:pPr marL="0" indent="0">
              <a:buNone/>
            </a:pPr>
            <a:r>
              <a:rPr lang="en-US" sz="1400" i="1" dirty="0">
                <a:effectLst/>
                <a:latin typeface="Helvetica" pitchFamily="2" charset="0"/>
              </a:rPr>
              <a:t>Lucy </a:t>
            </a:r>
            <a:r>
              <a:rPr lang="en-US" sz="1400" i="1" dirty="0" err="1">
                <a:effectLst/>
                <a:latin typeface="Helvetica" pitchFamily="2" charset="0"/>
              </a:rPr>
              <a:t>Dadayan</a:t>
            </a:r>
            <a:endParaRPr lang="en-US" sz="1400" i="1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400" i="1" dirty="0">
                <a:effectLst/>
                <a:latin typeface="Helvetica" pitchFamily="2" charset="0"/>
              </a:rPr>
              <a:t>Display Date</a:t>
            </a:r>
          </a:p>
          <a:p>
            <a:pPr marL="0" indent="0">
              <a:buNone/>
            </a:pPr>
            <a:r>
              <a:rPr lang="en-US" sz="1400" i="1" dirty="0">
                <a:effectLst/>
                <a:latin typeface="Helvetica" pitchFamily="2" charset="0"/>
              </a:rPr>
              <a:t>May 17, 2023</a:t>
            </a:r>
          </a:p>
          <a:p>
            <a:pPr marL="0" indent="0">
              <a:buNone/>
            </a:pPr>
            <a:endParaRPr lang="en-US" sz="1400" i="1" dirty="0">
              <a:effectLst/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000" dirty="0"/>
          </a:p>
        </p:txBody>
      </p:sp>
      <p:sp>
        <p:nvSpPr>
          <p:cNvPr id="3277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36E67C33-BF36-5F47-BC95-144328FCA94A}" type="slidenum">
              <a:rPr lang="en-US" sz="3600">
                <a:solidFill>
                  <a:srgbClr val="FFFFFF"/>
                </a:solidFill>
              </a:rPr>
              <a:pPr/>
              <a:t>17</a:t>
            </a:fld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1D92D-AB6E-8EAE-24F6-3704401CC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912" y="1537141"/>
            <a:ext cx="6385088" cy="37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49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23741" y="611073"/>
            <a:ext cx="9613900" cy="1081088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How is the NIB Managed to </a:t>
            </a:r>
            <a:br>
              <a:rPr lang="en-US" sz="3200" b="1" dirty="0">
                <a:latin typeface="Trebuchet MS" charset="0"/>
              </a:rPr>
            </a:br>
            <a:r>
              <a:rPr lang="en-US" sz="3200" b="1" dirty="0">
                <a:latin typeface="Trebuchet MS" charset="0"/>
              </a:rPr>
              <a:t>Roll out Loans Effectively?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/>
            <a:fld id="{8C1B53E3-5730-374B-AAF8-64F5E329C93E}" type="slidenum">
              <a:rPr lang="en-US" sz="3600">
                <a:solidFill>
                  <a:srgbClr val="FFFFFF"/>
                </a:solidFill>
              </a:rPr>
              <a:pPr algn="ctr"/>
              <a:t>18</a:t>
            </a:fld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35669" y="1759980"/>
            <a:ext cx="5938888" cy="4714319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1800" b="1" dirty="0">
                <a:solidFill>
                  <a:srgbClr val="FFFF00"/>
                </a:solidFill>
              </a:rPr>
              <a:t>The Bill (= the Bank’s Charter) sets out the parameters for loans: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dirty="0">
                <a:solidFill>
                  <a:srgbClr val="FFFF00"/>
                </a:solidFill>
              </a:rPr>
              <a:t>Targets infrastructure </a:t>
            </a:r>
            <a:r>
              <a:rPr lang="en-US" sz="1200" dirty="0"/>
              <a:t>that </a:t>
            </a:r>
            <a:r>
              <a:rPr lang="en-US" sz="1200" dirty="0">
                <a:hlinkClick r:id="rId3"/>
              </a:rPr>
              <a:t>engineers say </a:t>
            </a:r>
            <a:r>
              <a:rPr lang="en-US" sz="1200" dirty="0"/>
              <a:t>we need. Adds HSR, broadband, water to grow food, and affordable housing.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dirty="0"/>
              <a:t>Cost-benefit analyses justify loans. Seeks minimal environmental impact.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dirty="0"/>
              <a:t>Tops up and does not duplicate ongoing government and local spending.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>
                <a:solidFill>
                  <a:srgbClr val="FFFF00"/>
                </a:solidFill>
              </a:rPr>
              <a:t>Uses Same Fiduciary Rules as any Commercial Bank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dirty="0"/>
              <a:t>Board of Directors approves loans in accordance with Charter.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dirty="0"/>
              <a:t>Loan and risk officers monitor for loan compliance.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dirty="0"/>
              <a:t>Full transparency. Audits. FDIC insured. Inspector General.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>
                <a:solidFill>
                  <a:srgbClr val="FFFF00"/>
                </a:solidFill>
              </a:rPr>
              <a:t>Operations modeled on the </a:t>
            </a:r>
            <a:r>
              <a:rPr lang="en-US" sz="1800" dirty="0">
                <a:solidFill>
                  <a:srgbClr val="FFFF00"/>
                </a:solidFill>
                <a:hlinkClick r:id="rId4"/>
              </a:rPr>
              <a:t>Reconstruction Finance Corporation </a:t>
            </a:r>
            <a:r>
              <a:rPr lang="en-US" sz="1800" dirty="0">
                <a:solidFill>
                  <a:srgbClr val="FFFF00"/>
                </a:solidFill>
              </a:rPr>
              <a:t>that got us out of the Great Depression and won World War II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Back office engineers help local governments formulate loans.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Employs innovative engineering techniques to create efficiencies, standardize operations, and 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lower construction costs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Builds large, transformative projects like electrification, communications, high speed rail, and water mobilization.</a:t>
            </a:r>
            <a:endParaRPr lang="en-US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Uses best management practices, with full transparency, to ensure projects are delivered on time and on budget, with no financial malfeasance.</a:t>
            </a:r>
            <a:endParaRPr lang="en-US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>
                <a:solidFill>
                  <a:srgbClr val="FFFF00"/>
                </a:solidFill>
              </a:rPr>
              <a:t>All Four Previous Hamiltonian Banks were hugely successful and built most of America’s infrastructure!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sz="1300" dirty="0"/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174557" y="5143628"/>
            <a:ext cx="5885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6"/>
              </a:rPr>
              <a:t>Jesse H. Jones </a:t>
            </a:r>
            <a:r>
              <a:rPr lang="en-US" b="1" dirty="0"/>
              <a:t>was a </a:t>
            </a:r>
            <a:r>
              <a:rPr lang="en-US" b="1" dirty="0">
                <a:hlinkClick r:id="rId7"/>
              </a:rPr>
              <a:t>model banker, manager</a:t>
            </a:r>
            <a:r>
              <a:rPr lang="en-US" b="1" dirty="0"/>
              <a:t>, and philanthropist. “H</a:t>
            </a:r>
            <a:r>
              <a:rPr lang="en-US" dirty="0"/>
              <a:t>e was flawlessly ethical: In his years as chairman of the Reconstruction Finance Corporation during the Great Depression, he distributed $50 billion in low-interest loans without a whiff of scandal.”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FE5D9-C97D-544F-A507-8712E3708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6829" y="310119"/>
            <a:ext cx="4063084" cy="47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5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orient="vert"/>
          </p:nvPr>
        </p:nvSpPr>
        <p:spPr>
          <a:xfrm>
            <a:off x="10129838" y="609600"/>
            <a:ext cx="1073150" cy="4354513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Trebuchet MS" charset="0"/>
              </a:rPr>
              <a:t>Side-by-Side Comparison of Bank Bills</a:t>
            </a:r>
          </a:p>
        </p:txBody>
      </p:sp>
      <p:sp>
        <p:nvSpPr>
          <p:cNvPr id="2765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D1D1A6EF-A23E-1C46-92B4-17479EDF0BF1}" type="slidenum">
              <a:rPr lang="en-US" sz="3600">
                <a:solidFill>
                  <a:srgbClr val="FFFFFF"/>
                </a:solidFill>
              </a:rPr>
              <a:pPr/>
              <a:t>19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86F52-7F05-1F43-955F-BB185E2103A7}"/>
              </a:ext>
            </a:extLst>
          </p:cNvPr>
          <p:cNvSpPr txBox="1"/>
          <p:nvPr/>
        </p:nvSpPr>
        <p:spPr>
          <a:xfrm>
            <a:off x="407504" y="6426486"/>
            <a:ext cx="949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Last updated June 16, 2023.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E7628-7983-9F30-DBEE-EA1903687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4" y="72121"/>
            <a:ext cx="9798534" cy="63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8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279;p30"/>
          <p:cNvSpPr>
            <a:spLocks noGrp="1"/>
          </p:cNvSpPr>
          <p:nvPr>
            <p:ph type="title"/>
          </p:nvPr>
        </p:nvSpPr>
        <p:spPr>
          <a:xfrm>
            <a:off x="307974" y="671711"/>
            <a:ext cx="10113964" cy="1076325"/>
          </a:xfrm>
        </p:spPr>
        <p:txBody>
          <a:bodyPr lIns="116825" tIns="116825" rIns="116825" bIns="116825"/>
          <a:lstStyle/>
          <a:p>
            <a:pPr eaLnBrk="1" hangingPunct="1"/>
            <a:r>
              <a:rPr lang="en-US" sz="3100" dirty="0">
                <a:latin typeface="Trebuchet MS" charset="0"/>
              </a:rPr>
              <a:t>Six American Presidents used a Hamiltonian Public Bank</a:t>
            </a:r>
          </a:p>
        </p:txBody>
      </p:sp>
      <p:sp>
        <p:nvSpPr>
          <p:cNvPr id="25603" name="Google Shape;287;p30"/>
          <p:cNvSpPr>
            <a:spLocks noChangeArrowheads="1"/>
          </p:cNvSpPr>
          <p:nvPr/>
        </p:nvSpPr>
        <p:spPr bwMode="auto">
          <a:xfrm>
            <a:off x="8737600" y="1844675"/>
            <a:ext cx="3454400" cy="890588"/>
          </a:xfrm>
          <a:prstGeom prst="chevron">
            <a:avLst>
              <a:gd name="adj" fmla="val 50083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6825" tIns="116825" rIns="116825" bIns="116825" anchor="ctr"/>
          <a:lstStyle/>
          <a:p>
            <a:pPr algn="ctr" defTabSz="1168400"/>
            <a:r>
              <a:rPr lang="en-US" sz="1300" b="1">
                <a:solidFill>
                  <a:srgbClr val="FFFFFF"/>
                </a:solidFill>
                <a:latin typeface="Barlow" charset="0"/>
                <a:cs typeface="Barlow" charset="0"/>
                <a:sym typeface="Barlow" charset="0"/>
              </a:rPr>
              <a:t>       Reconstruction Finance Corp (1932 - 1957)</a:t>
            </a:r>
          </a:p>
        </p:txBody>
      </p:sp>
      <p:grpSp>
        <p:nvGrpSpPr>
          <p:cNvPr id="25604" name="Google Shape;289;p30"/>
          <p:cNvGrpSpPr>
            <a:grpSpLocks/>
          </p:cNvGrpSpPr>
          <p:nvPr/>
        </p:nvGrpSpPr>
        <p:grpSpPr bwMode="auto">
          <a:xfrm>
            <a:off x="276225" y="1854200"/>
            <a:ext cx="3295650" cy="4733925"/>
            <a:chOff x="0" y="1189774"/>
            <a:chExt cx="3681720" cy="3551310"/>
          </a:xfrm>
        </p:grpSpPr>
        <p:sp>
          <p:nvSpPr>
            <p:cNvPr id="25618" name="Google Shape;290;p30"/>
            <p:cNvSpPr>
              <a:spLocks noChangeArrowheads="1"/>
            </p:cNvSpPr>
            <p:nvPr/>
          </p:nvSpPr>
          <p:spPr bwMode="auto">
            <a:xfrm>
              <a:off x="0" y="1189774"/>
              <a:ext cx="3681720" cy="669215"/>
            </a:xfrm>
            <a:prstGeom prst="homePlate">
              <a:avLst>
                <a:gd name="adj" fmla="val 49998"/>
              </a:avLst>
            </a:pr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630" tIns="79630" rIns="79630" bIns="79630" anchor="ctr"/>
            <a:lstStyle/>
            <a:p>
              <a:pPr algn="ctr" defTabSz="1168400"/>
              <a:r>
                <a:rPr lang="en-US" sz="1300" b="1">
                  <a:solidFill>
                    <a:srgbClr val="FFFFFF"/>
                  </a:solidFill>
                  <a:latin typeface="Barlow" charset="0"/>
                  <a:cs typeface="Barlow" charset="0"/>
                  <a:sym typeface="Barlow" charset="0"/>
                </a:rPr>
                <a:t>First Bank of US </a:t>
              </a:r>
            </a:p>
            <a:p>
              <a:pPr algn="ctr" defTabSz="1168400"/>
              <a:r>
                <a:rPr lang="en-US" sz="1300" b="1">
                  <a:solidFill>
                    <a:srgbClr val="FFFFFF"/>
                  </a:solidFill>
                  <a:latin typeface="Barlow" charset="0"/>
                  <a:cs typeface="Barlow" charset="0"/>
                  <a:sym typeface="Barlow" charset="0"/>
                </a:rPr>
                <a:t>(1791 - 1811)</a:t>
              </a:r>
            </a:p>
          </p:txBody>
        </p:sp>
        <p:sp>
          <p:nvSpPr>
            <p:cNvPr id="25619" name="Google Shape;291;p30"/>
            <p:cNvSpPr txBox="1">
              <a:spLocks noChangeArrowheads="1"/>
            </p:cNvSpPr>
            <p:nvPr/>
          </p:nvSpPr>
          <p:spPr bwMode="auto">
            <a:xfrm>
              <a:off x="655349" y="2018501"/>
              <a:ext cx="2236200" cy="2722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630" tIns="79630" rIns="79630" bIns="79630"/>
            <a:lstStyle>
              <a:lvl1pPr marL="219075" indent="-219075" defTabSz="116840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116840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116840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116840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116840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defTabSz="1168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defTabSz="1168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defTabSz="1168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defTabSz="1168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  <a:buFont typeface="Arial" charset="0"/>
                <a:buChar char="•"/>
              </a:pPr>
              <a:endParaRPr lang="en-US" sz="1000">
                <a:latin typeface="Barlow" charset="0"/>
                <a:cs typeface="Barlow" charset="0"/>
                <a:sym typeface="Barlow" charset="0"/>
              </a:endParaRPr>
            </a:p>
          </p:txBody>
        </p:sp>
      </p:grpSp>
      <p:grpSp>
        <p:nvGrpSpPr>
          <p:cNvPr id="25605" name="Google Shape;292;p30"/>
          <p:cNvGrpSpPr>
            <a:grpSpLocks/>
          </p:cNvGrpSpPr>
          <p:nvPr/>
        </p:nvGrpSpPr>
        <p:grpSpPr bwMode="auto">
          <a:xfrm>
            <a:off x="3127375" y="1812925"/>
            <a:ext cx="3097213" cy="4773613"/>
            <a:chOff x="2735656" y="1162041"/>
            <a:chExt cx="3305700" cy="3227725"/>
          </a:xfrm>
        </p:grpSpPr>
        <p:sp>
          <p:nvSpPr>
            <p:cNvPr id="25616" name="Google Shape;293;p30"/>
            <p:cNvSpPr>
              <a:spLocks noChangeArrowheads="1"/>
            </p:cNvSpPr>
            <p:nvPr/>
          </p:nvSpPr>
          <p:spPr bwMode="auto">
            <a:xfrm>
              <a:off x="2735656" y="1162041"/>
              <a:ext cx="3305700" cy="669000"/>
            </a:xfrm>
            <a:prstGeom prst="chevron">
              <a:avLst>
                <a:gd name="adj" fmla="val 50007"/>
              </a:avLst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630" tIns="79630" rIns="79630" bIns="79630" anchor="ctr"/>
            <a:lstStyle/>
            <a:p>
              <a:pPr algn="ctr"/>
              <a:r>
                <a:rPr lang="en-US" sz="1300" b="1" dirty="0">
                  <a:solidFill>
                    <a:srgbClr val="FFFFFF"/>
                  </a:solidFill>
                  <a:latin typeface="Barlow" charset="0"/>
                  <a:cs typeface="Barlow" charset="0"/>
                  <a:sym typeface="Barlow" charset="0"/>
                </a:rPr>
                <a:t>Second Bank of US </a:t>
              </a:r>
            </a:p>
            <a:p>
              <a:pPr algn="ctr"/>
              <a:r>
                <a:rPr lang="en-US" sz="1300" b="1" dirty="0">
                  <a:solidFill>
                    <a:srgbClr val="FFFFFF"/>
                  </a:solidFill>
                  <a:latin typeface="Barlow" charset="0"/>
                  <a:cs typeface="Barlow" charset="0"/>
                  <a:sym typeface="Barlow" charset="0"/>
                </a:rPr>
                <a:t>(1816 - 1836)</a:t>
              </a:r>
            </a:p>
          </p:txBody>
        </p:sp>
        <p:sp>
          <p:nvSpPr>
            <p:cNvPr id="25617" name="Google Shape;294;p30"/>
            <p:cNvSpPr txBox="1">
              <a:spLocks noChangeArrowheads="1"/>
            </p:cNvSpPr>
            <p:nvPr/>
          </p:nvSpPr>
          <p:spPr bwMode="auto">
            <a:xfrm>
              <a:off x="3396117" y="1935801"/>
              <a:ext cx="2236201" cy="245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630" tIns="79630" rIns="79630" bIns="79630"/>
            <a:lstStyle>
              <a:lvl1pPr marL="219075" indent="-219075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  <a:buFont typeface="Arial" charset="0"/>
                <a:buChar char="•"/>
              </a:pPr>
              <a:endParaRPr lang="en-US" sz="1000">
                <a:latin typeface="Barlow" charset="0"/>
                <a:cs typeface="Barlow" charset="0"/>
                <a:sym typeface="Barlow" charset="0"/>
              </a:endParaRPr>
            </a:p>
          </p:txBody>
        </p:sp>
      </p:grpSp>
      <p:sp>
        <p:nvSpPr>
          <p:cNvPr id="25606" name="Google Shape;294;p30"/>
          <p:cNvSpPr txBox="1">
            <a:spLocks noChangeArrowheads="1"/>
          </p:cNvSpPr>
          <p:nvPr/>
        </p:nvSpPr>
        <p:spPr bwMode="auto">
          <a:xfrm>
            <a:off x="9420225" y="2959100"/>
            <a:ext cx="23368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6825" tIns="116825" rIns="116825" bIns="116825"/>
          <a:lstStyle>
            <a:lvl1pPr marL="219075" indent="-219075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n-US" sz="900">
                <a:solidFill>
                  <a:srgbClr val="434343"/>
                </a:solidFill>
                <a:latin typeface="Barlow" charset="0"/>
                <a:cs typeface="Barlow" charset="0"/>
                <a:sym typeface="Barlow" charset="0"/>
              </a:rPr>
              <a:t>1945</a:t>
            </a:r>
          </a:p>
        </p:txBody>
      </p:sp>
      <p:sp>
        <p:nvSpPr>
          <p:cNvPr id="25607" name="Picture 1"/>
          <p:cNvSpPr>
            <a:spLocks noChangeAspect="1"/>
          </p:cNvSpPr>
          <p:nvPr/>
        </p:nvSpPr>
        <p:spPr bwMode="auto">
          <a:xfrm>
            <a:off x="2325688" y="3328988"/>
            <a:ext cx="27241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Picture 2"/>
          <p:cNvSpPr>
            <a:spLocks noChangeAspect="1"/>
          </p:cNvSpPr>
          <p:nvPr/>
        </p:nvSpPr>
        <p:spPr bwMode="auto">
          <a:xfrm>
            <a:off x="5521325" y="3079750"/>
            <a:ext cx="25527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/>
            <a:fld id="{9D653B21-929D-4C40-85F8-2A11049F0A32}" type="slidenum">
              <a:rPr lang="en-US" sz="3600">
                <a:solidFill>
                  <a:srgbClr val="FFFFFF"/>
                </a:solidFill>
              </a:rPr>
              <a:pPr algn="ctr"/>
              <a:t>2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0" name="Google Shape;293;p30"/>
          <p:cNvSpPr>
            <a:spLocks noChangeArrowheads="1"/>
          </p:cNvSpPr>
          <p:nvPr/>
        </p:nvSpPr>
        <p:spPr bwMode="auto">
          <a:xfrm>
            <a:off x="5840413" y="1854200"/>
            <a:ext cx="3300412" cy="892175"/>
          </a:xfrm>
          <a:prstGeom prst="chevron">
            <a:avLst>
              <a:gd name="adj" fmla="val 50009"/>
            </a:avLst>
          </a:prstGeom>
          <a:solidFill>
            <a:srgbClr val="9999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630" tIns="79630" rIns="79630" bIns="79630" anchor="ctr"/>
          <a:lstStyle/>
          <a:p>
            <a:pPr algn="ctr"/>
            <a:r>
              <a:rPr lang="en-US" sz="1300" b="1">
                <a:solidFill>
                  <a:srgbClr val="FFFFFF"/>
                </a:solidFill>
                <a:latin typeface="Barlow" charset="0"/>
                <a:cs typeface="Barlow" charset="0"/>
                <a:sym typeface="Barlow" charset="0"/>
              </a:rPr>
              <a:t>National Banking System</a:t>
            </a:r>
          </a:p>
          <a:p>
            <a:pPr algn="ctr"/>
            <a:r>
              <a:rPr lang="en-US" sz="1300" b="1">
                <a:solidFill>
                  <a:srgbClr val="FFFFFF"/>
                </a:solidFill>
                <a:latin typeface="Barlow" charset="0"/>
                <a:cs typeface="Barlow" charset="0"/>
                <a:sym typeface="Barlow" charset="0"/>
              </a:rPr>
              <a:t>(Banking Act of 1863)</a:t>
            </a:r>
          </a:p>
        </p:txBody>
      </p:sp>
      <p:sp>
        <p:nvSpPr>
          <p:cNvPr id="25611" name="Google Shape;294;p30"/>
          <p:cNvSpPr txBox="1">
            <a:spLocks noChangeArrowheads="1"/>
          </p:cNvSpPr>
          <p:nvPr/>
        </p:nvSpPr>
        <p:spPr bwMode="auto">
          <a:xfrm>
            <a:off x="6424613" y="2959100"/>
            <a:ext cx="20955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630" tIns="79630" rIns="79630" bIns="79630"/>
          <a:lstStyle>
            <a:lvl1pPr marL="219075" indent="-219075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buFont typeface="Arial" charset="0"/>
              <a:buChar char="•"/>
            </a:pPr>
            <a:endParaRPr lang="en-US" sz="1000">
              <a:latin typeface="Barlow" charset="0"/>
              <a:cs typeface="Barlow" charset="0"/>
              <a:sym typeface="Barlow" charset="0"/>
            </a:endParaRPr>
          </a:p>
        </p:txBody>
      </p:sp>
      <p:pic>
        <p:nvPicPr>
          <p:cNvPr id="256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932113"/>
            <a:ext cx="29337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906713"/>
            <a:ext cx="288448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06713"/>
            <a:ext cx="29781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3" y="2906713"/>
            <a:ext cx="3048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A5C464-0B35-9847-B849-2E0057F97726}"/>
              </a:ext>
            </a:extLst>
          </p:cNvPr>
          <p:cNvSpPr txBox="1"/>
          <p:nvPr/>
        </p:nvSpPr>
        <p:spPr>
          <a:xfrm>
            <a:off x="119995" y="6479262"/>
            <a:ext cx="32975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hlinkClick r:id="rId7"/>
              </a:rPr>
              <a:t>See Alexander Hamilton’s financial plan.</a:t>
            </a:r>
            <a:endParaRPr lang="en-US" sz="13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EFC9C6-3F4E-1F45-B60C-3EFCCD4C9DB9}"/>
              </a:ext>
            </a:extLst>
          </p:cNvPr>
          <p:cNvSpPr txBox="1"/>
          <p:nvPr/>
        </p:nvSpPr>
        <p:spPr>
          <a:xfrm>
            <a:off x="3211511" y="6515395"/>
            <a:ext cx="28844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Started by Pres. James Madison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8D9084-ECAC-C14F-AA36-4BC7EC312C51}"/>
              </a:ext>
            </a:extLst>
          </p:cNvPr>
          <p:cNvSpPr txBox="1"/>
          <p:nvPr/>
        </p:nvSpPr>
        <p:spPr>
          <a:xfrm>
            <a:off x="9103379" y="6503844"/>
            <a:ext cx="29686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Started by Pres. Herbert Hoover</a:t>
            </a:r>
          </a:p>
        </p:txBody>
      </p:sp>
    </p:spTree>
    <p:extLst>
      <p:ext uri="{BB962C8B-B14F-4D97-AF65-F5344CB8AC3E}">
        <p14:creationId xmlns:p14="http://schemas.microsoft.com/office/powerpoint/2010/main" val="1209512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8"/>
          <p:cNvSpPr>
            <a:spLocks noGrp="1" noChangeArrowheads="1"/>
          </p:cNvSpPr>
          <p:nvPr>
            <p:ph type="title"/>
          </p:nvPr>
        </p:nvSpPr>
        <p:spPr>
          <a:xfrm>
            <a:off x="327025" y="788988"/>
            <a:ext cx="9613900" cy="10922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NIB is a better way to fight inflation, save jobs, and curb a recession !</a:t>
            </a:r>
          </a:p>
        </p:txBody>
      </p:sp>
      <p:sp>
        <p:nvSpPr>
          <p:cNvPr id="512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1721F80C-E9AC-BF40-AB64-A1A0814F7160}" type="slidenum">
              <a:rPr lang="en-US" sz="3600">
                <a:solidFill>
                  <a:srgbClr val="FFFFFF"/>
                </a:solidFill>
              </a:rPr>
              <a:pPr/>
              <a:t>20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2F62A-5065-C348-829D-C1DD181F9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2171700"/>
            <a:ext cx="11951970" cy="44699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Proven Solution: Use National Infrastructure Bank to “Lean” Against Recession</a:t>
            </a:r>
          </a:p>
          <a:p>
            <a:r>
              <a:rPr lang="en-US" dirty="0">
                <a:solidFill>
                  <a:srgbClr val="FFFF00"/>
                </a:solidFill>
              </a:rPr>
              <a:t>Lends only to real sector</a:t>
            </a:r>
            <a:r>
              <a:rPr lang="en-US" dirty="0"/>
              <a:t>. Sized at $5 trillion over 10 years to fix entire backlog of infrastructure projects. Start with shovel-ready projects like Jackson, NY, and CA.</a:t>
            </a:r>
          </a:p>
          <a:p>
            <a:r>
              <a:rPr lang="en-US" dirty="0">
                <a:solidFill>
                  <a:srgbClr val="FFFF00"/>
                </a:solidFill>
              </a:rPr>
              <a:t>Creates 25 million new family sustaining jobs. Grows businesses.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Short and Long Term Solution for Growth and Inflation</a:t>
            </a:r>
          </a:p>
          <a:p>
            <a:r>
              <a:rPr lang="en-US" sz="1400" dirty="0">
                <a:solidFill>
                  <a:srgbClr val="FFFF00"/>
                </a:solidFill>
              </a:rPr>
              <a:t>Hires and trains unemployed workers</a:t>
            </a:r>
            <a:r>
              <a:rPr lang="en-US" sz="1400" dirty="0"/>
              <a:t>, especially low-income workers who need jobs the most. Davis Bacon wages. Earn while you learn.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Prevents further food price inflation </a:t>
            </a:r>
            <a:r>
              <a:rPr lang="en-US" sz="1400" dirty="0"/>
              <a:t>by increasing water supplies to SW (piped and primary water).</a:t>
            </a:r>
          </a:p>
          <a:p>
            <a:r>
              <a:rPr lang="en-US" sz="1400" dirty="0"/>
              <a:t>Helps </a:t>
            </a:r>
            <a:r>
              <a:rPr lang="en-US" sz="1400" dirty="0">
                <a:solidFill>
                  <a:srgbClr val="FFFF00"/>
                </a:solidFill>
              </a:rPr>
              <a:t>resolve other supply chain </a:t>
            </a:r>
            <a:r>
              <a:rPr lang="en-US" sz="1400" dirty="0"/>
              <a:t>problems (ports, trucking, housing). </a:t>
            </a:r>
          </a:p>
          <a:p>
            <a:r>
              <a:rPr lang="en-US" sz="1400" dirty="0"/>
              <a:t>Strong </a:t>
            </a:r>
            <a:r>
              <a:rPr lang="en-US" sz="1400" dirty="0">
                <a:solidFill>
                  <a:srgbClr val="FFFF00"/>
                </a:solidFill>
              </a:rPr>
              <a:t>climate-change benefit</a:t>
            </a:r>
            <a:r>
              <a:rPr lang="en-US" sz="1400" dirty="0"/>
              <a:t>: more rail in transportation mix saving on fuel, and renewable agriculture.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Scope &amp; type of spending ($5T) sharply raises economic growth and productivity (efficiency), </a:t>
            </a:r>
            <a:r>
              <a:rPr lang="en-US" sz="1400" dirty="0"/>
              <a:t>as proven  by RFC during Great Depression and WWII.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Prevents a meltdown </a:t>
            </a:r>
            <a:r>
              <a:rPr lang="en-US" sz="1400" dirty="0"/>
              <a:t>for small and medium businesses, and state and local tax revenues.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NIB complements budgets. No new Federal spending, taxes, or debt needed. </a:t>
            </a:r>
            <a:r>
              <a:rPr lang="en-US" sz="1400" dirty="0"/>
              <a:t>It’s passable legislation.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9355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Endorsements from States and Organizations</a:t>
            </a:r>
            <a:endParaRPr lang="en-US" sz="3200" dirty="0">
              <a:latin typeface="Trebuchet MS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E58F0A-A53A-5247-81EE-78CBA788B4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5999" y="3302437"/>
            <a:ext cx="6067313" cy="3444003"/>
          </a:xfrm>
          <a:prstGeom prst="rect">
            <a:avLst/>
          </a:prstGeom>
        </p:spPr>
      </p:pic>
      <p:sp>
        <p:nvSpPr>
          <p:cNvPr id="3277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36E67C33-BF36-5F47-BC95-144328FCA94A}" type="slidenum">
              <a:rPr lang="en-US" sz="3600">
                <a:solidFill>
                  <a:srgbClr val="FFFFFF"/>
                </a:solidFill>
              </a:rPr>
              <a:pPr/>
              <a:t>21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9522E1-BC6A-6B4B-8BA5-E07E0A51E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" y="2033012"/>
            <a:ext cx="11864339" cy="12583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Resolutions in Support of NIB Introduced in 25 State Legislatures: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Resolutions Passed in: </a:t>
            </a:r>
            <a:r>
              <a:rPr lang="en-US" dirty="0"/>
              <a:t>Both Chambers: ME, NJ, NV, WA; One Chamber: CA, DE, IL, RI </a:t>
            </a:r>
            <a:r>
              <a:rPr lang="en-US" dirty="0">
                <a:solidFill>
                  <a:srgbClr val="FFFF00"/>
                </a:solidFill>
              </a:rPr>
              <a:t>And in: </a:t>
            </a:r>
            <a:r>
              <a:rPr lang="en-US" dirty="0"/>
              <a:t>Detroit, Los Angeles, San Francisco, Chicago, Philadelphia, &amp; Pittsburgh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6DC25-853C-4D47-80FC-DCDAE6E06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7" y="3302437"/>
            <a:ext cx="6067313" cy="34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1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</a:rPr>
              <a:t>How You Can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7" y="2106613"/>
            <a:ext cx="11202988" cy="4616450"/>
          </a:xfrm>
        </p:spPr>
        <p:txBody>
          <a:bodyPr/>
          <a:lstStyle/>
          <a:p>
            <a:pPr>
              <a:defRPr/>
            </a:pPr>
            <a:r>
              <a:rPr lang="en-US" dirty="0"/>
              <a:t>Read More at:  </a:t>
            </a:r>
            <a:r>
              <a:rPr lang="en-US" dirty="0" err="1"/>
              <a:t>NIBCoalition.com</a:t>
            </a:r>
            <a:endParaRPr lang="en-US" dirty="0"/>
          </a:p>
          <a:p>
            <a:pPr>
              <a:defRPr/>
            </a:pPr>
            <a:r>
              <a:rPr lang="en-US" dirty="0"/>
              <a:t>Ask Questions, or request a Presentation: </a:t>
            </a:r>
          </a:p>
          <a:p>
            <a:pPr marL="0" indent="0"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info@nibcoalition.com</a:t>
            </a:r>
            <a:r>
              <a:rPr lang="en-US" dirty="0"/>
              <a:t>  571-432-7789</a:t>
            </a:r>
          </a:p>
          <a:p>
            <a:pPr marL="0" indent="0">
              <a:buNone/>
              <a:defRPr/>
            </a:pPr>
            <a:r>
              <a:rPr lang="en-US" dirty="0"/>
              <a:t>Sign an Open Letter / OP ED asking Congress to pass HR4052</a:t>
            </a:r>
          </a:p>
          <a:p>
            <a:pPr>
              <a:defRPr/>
            </a:pPr>
            <a:r>
              <a:rPr lang="en-US" dirty="0"/>
              <a:t>Form a Grass Roots Campaign in Your Area: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	Organize local legislators / workers / businesses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	Formulate a Resolution for your City or County (samples on website)</a:t>
            </a:r>
          </a:p>
          <a:p>
            <a:pPr>
              <a:defRPr/>
            </a:pPr>
            <a:r>
              <a:rPr lang="en-US" b="1" dirty="0"/>
              <a:t>Call or Write your Member of Congress to Pass HR4052:</a:t>
            </a:r>
          </a:p>
          <a:p>
            <a:pPr marL="0" indent="0">
              <a:buFont typeface="Arial" charset="0"/>
              <a:buNone/>
              <a:defRPr/>
            </a:pPr>
            <a:r>
              <a:rPr lang="en-US" b="1" dirty="0"/>
              <a:t>	U.S. Capitol Switchboard at (202) 224-3121</a:t>
            </a:r>
          </a:p>
          <a:p>
            <a:pPr>
              <a:defRPr/>
            </a:pPr>
            <a:r>
              <a:rPr lang="en-US" dirty="0"/>
              <a:t>Make a donation at </a:t>
            </a:r>
            <a:r>
              <a:rPr lang="en-US" dirty="0" err="1"/>
              <a:t>NIBCoalition.com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we are a low budget, all volunteer org.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6F7B3-A016-8F46-A6E4-BC1192106CF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26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Alaska?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23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87677" y="2205038"/>
            <a:ext cx="4304872" cy="4476750"/>
          </a:xfrm>
        </p:spPr>
        <p:txBody>
          <a:bodyPr/>
          <a:lstStyle/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Infrastructure and the Economy: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400" dirty="0"/>
              <a:t>With 16 percent of the U.S. landmass and less than 0.3 percent of its population, Alaska’s unique geography has driven infrastructure development. Affected by climate change / earthquakes. 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/>
              <a:t>Per capita income 11</a:t>
            </a:r>
            <a:r>
              <a:rPr lang="en-US" sz="1300" baseline="30000" dirty="0"/>
              <a:t>th</a:t>
            </a:r>
            <a:r>
              <a:rPr lang="en-US" sz="1300" dirty="0"/>
              <a:t> highest in nation. Highest Tribal pop (20%).  Economy reliant on oil &amp; gas industry. 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400" dirty="0"/>
              <a:t> 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AK will receive the following from the NIB: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>
                <a:solidFill>
                  <a:srgbClr val="FFFF00"/>
                </a:solidFill>
              </a:rPr>
              <a:t>Up to </a:t>
            </a:r>
            <a:r>
              <a:rPr lang="en-US" sz="1600" b="1" u="sng" dirty="0">
                <a:solidFill>
                  <a:srgbClr val="FFFF00"/>
                </a:solidFill>
              </a:rPr>
              <a:t>$53 billion over 10 years</a:t>
            </a:r>
            <a:r>
              <a:rPr lang="en-US" sz="1600" dirty="0">
                <a:solidFill>
                  <a:srgbClr val="FFFF00"/>
                </a:solidFill>
              </a:rPr>
              <a:t>, creating 266,000 new, family sustaining jobs.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(Compared to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hlinkClick r:id="rId3"/>
              </a:rPr>
              <a:t>$4.9 B from BIL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 eaLnBrk="1" hangingPunct="1">
              <a:spcBef>
                <a:spcPts val="400"/>
              </a:spcBef>
              <a:buFont typeface="Arial" charset="0"/>
              <a:buNone/>
              <a:defRPr/>
            </a:pPr>
            <a:endParaRPr lang="en-US" sz="1600" b="1" dirty="0"/>
          </a:p>
          <a:p>
            <a:pPr marL="0" indent="0" eaLnBrk="1" hangingPunct="1">
              <a:spcBef>
                <a:spcPts val="400"/>
              </a:spcBef>
              <a:buFont typeface="Arial" charset="0"/>
              <a:buNone/>
              <a:defRPr/>
            </a:pPr>
            <a:r>
              <a:rPr lang="en-US" sz="1600" b="1" dirty="0"/>
              <a:t>Other Benefits from NIB: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/>
              <a:t>Enhance education to </a:t>
            </a:r>
            <a:r>
              <a:rPr lang="en-US" sz="1300" dirty="0">
                <a:solidFill>
                  <a:srgbClr val="FFFF00"/>
                </a:solidFill>
              </a:rPr>
              <a:t>train workers</a:t>
            </a:r>
            <a:r>
              <a:rPr lang="en-US" sz="1300" dirty="0"/>
              <a:t>. 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/>
              <a:t>Improve state and city finances through economic growth, including </a:t>
            </a:r>
            <a:r>
              <a:rPr lang="en-US" sz="1300" dirty="0">
                <a:solidFill>
                  <a:srgbClr val="FFFF00"/>
                </a:solidFill>
              </a:rPr>
              <a:t>to repay back loans.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/>
              <a:t>Grants for low income areas.</a:t>
            </a:r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BA5DBF3-178E-7141-A897-22FBCBCABE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2F33B4-59AF-804B-95D2-5F07206F6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460" y="1495861"/>
            <a:ext cx="7164863" cy="51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0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316871" y="752475"/>
            <a:ext cx="9978067" cy="1081088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Arizona?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0729912" y="752475"/>
            <a:ext cx="1392677" cy="1092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fld id="{8C1B53E3-5730-374B-AAF8-64F5E329C93E}" type="slidenum">
              <a:rPr lang="en-US" sz="3600">
                <a:solidFill>
                  <a:srgbClr val="FFFFFF"/>
                </a:solidFill>
              </a:rPr>
              <a:pPr algn="r"/>
              <a:t>24</a:t>
            </a:fld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6874" y="1983474"/>
            <a:ext cx="5955588" cy="4728882"/>
          </a:xfrm>
        </p:spPr>
        <p:txBody>
          <a:bodyPr/>
          <a:lstStyle/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Infrastructure and the Economy: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>
                <a:solidFill>
                  <a:srgbClr val="FFFF00"/>
                </a:solidFill>
                <a:hlinkClick r:id="rId3"/>
              </a:rPr>
              <a:t>ASCE Infrastructure Report Card</a:t>
            </a:r>
            <a:r>
              <a:rPr lang="en-US" sz="1300" dirty="0">
                <a:solidFill>
                  <a:srgbClr val="FFFF00"/>
                </a:solidFill>
              </a:rPr>
              <a:t> Grade C: Roads (D+), dams, levees, and drinking &amp; waste water infrastructure ($8 billion needed) in poor condition. </a:t>
            </a:r>
            <a:r>
              <a:rPr lang="en-US" sz="1300" dirty="0">
                <a:solidFill>
                  <a:srgbClr val="FFFF00"/>
                </a:solidFill>
                <a:hlinkClick r:id="rId4"/>
              </a:rPr>
              <a:t>32% of households </a:t>
            </a:r>
            <a:r>
              <a:rPr lang="en-US" sz="1300" dirty="0">
                <a:solidFill>
                  <a:srgbClr val="FFFF00"/>
                </a:solidFill>
              </a:rPr>
              <a:t>lack high-speed broadband access.</a:t>
            </a:r>
            <a:r>
              <a:rPr lang="en-US" sz="1300" dirty="0"/>
              <a:t> </a:t>
            </a:r>
            <a:r>
              <a:rPr lang="en-US" sz="1300" dirty="0">
                <a:solidFill>
                  <a:srgbClr val="FFFF00"/>
                </a:solidFill>
              </a:rPr>
              <a:t>20% of homes lack internet. Power grid needs expanding.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300" dirty="0">
                <a:solidFill>
                  <a:srgbClr val="FFFF00"/>
                </a:solidFill>
              </a:rPr>
              <a:t>Growing population; large land mass; 20-year drought. </a:t>
            </a:r>
            <a:r>
              <a:rPr lang="en-US" sz="1300" dirty="0">
                <a:solidFill>
                  <a:srgbClr val="FFFF00"/>
                </a:solidFill>
                <a:hlinkClick r:id="rId5"/>
              </a:rPr>
              <a:t>13% cutback in water allocation</a:t>
            </a:r>
            <a:r>
              <a:rPr lang="en-US" sz="1300" dirty="0">
                <a:solidFill>
                  <a:srgbClr val="FFFF00"/>
                </a:solidFill>
              </a:rPr>
              <a:t> from CO River. </a:t>
            </a:r>
            <a:r>
              <a:rPr lang="en-US" sz="1300" dirty="0">
                <a:solidFill>
                  <a:srgbClr val="FFFF00"/>
                </a:solidFill>
                <a:hlinkClick r:id="rId6"/>
              </a:rPr>
              <a:t>80% of land with few restrictions on water use.</a:t>
            </a:r>
            <a:r>
              <a:rPr lang="en-US" sz="1300" dirty="0">
                <a:solidFill>
                  <a:srgbClr val="FFFF00"/>
                </a:solidFill>
              </a:rPr>
              <a:t> Groundwater drawdown is </a:t>
            </a:r>
            <a:r>
              <a:rPr lang="en-US" sz="1300" dirty="0">
                <a:solidFill>
                  <a:srgbClr val="FFFF00"/>
                </a:solidFill>
                <a:hlinkClick r:id="rId7"/>
              </a:rPr>
              <a:t>unsustainable</a:t>
            </a:r>
            <a:r>
              <a:rPr lang="en-US" sz="1300" dirty="0">
                <a:solidFill>
                  <a:srgbClr val="FFFF00"/>
                </a:solidFill>
              </a:rPr>
              <a:t>. Now </a:t>
            </a:r>
            <a:r>
              <a:rPr lang="en-US" sz="1300" dirty="0">
                <a:solidFill>
                  <a:srgbClr val="FFFF00"/>
                </a:solidFill>
                <a:hlinkClick r:id="rId8"/>
              </a:rPr>
              <a:t>building restrictions</a:t>
            </a:r>
            <a:r>
              <a:rPr lang="en-US" sz="1300" dirty="0">
                <a:solidFill>
                  <a:srgbClr val="FFFF00"/>
                </a:solidFill>
              </a:rPr>
              <a:t>.</a:t>
            </a:r>
            <a:endParaRPr lang="en-US" sz="1600" b="1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AZ will receive the following from the NIB: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>
                <a:solidFill>
                  <a:srgbClr val="FFFF00"/>
                </a:solidFill>
              </a:rPr>
              <a:t>Up to </a:t>
            </a:r>
            <a:r>
              <a:rPr lang="en-US" sz="1300" b="1" u="sng" dirty="0">
                <a:solidFill>
                  <a:srgbClr val="FFFF00"/>
                </a:solidFill>
              </a:rPr>
              <a:t>$96 billion over 10 years</a:t>
            </a:r>
            <a:r>
              <a:rPr lang="en-US" sz="1300" dirty="0">
                <a:solidFill>
                  <a:srgbClr val="FFFF00"/>
                </a:solidFill>
              </a:rPr>
              <a:t>, creating 480,000 new, family sustaining jobs. 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</a:rPr>
              <a:t>(Compared to 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  <a:hlinkClick r:id="rId9"/>
              </a:rPr>
              <a:t>$7.3 B from BIL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</a:rPr>
              <a:t>)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>
                <a:solidFill>
                  <a:schemeClr val="tx1">
                    <a:lumMod val="95000"/>
                  </a:schemeClr>
                </a:solidFill>
              </a:rPr>
              <a:t>Includes AZ share of $400 billion to </a:t>
            </a:r>
            <a:r>
              <a:rPr lang="en-US" sz="1300" dirty="0">
                <a:solidFill>
                  <a:srgbClr val="FFFF00"/>
                </a:solidFill>
              </a:rPr>
              <a:t>deliver new water supplies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  <a:hlinkClick r:id="rId10"/>
              </a:rPr>
              <a:t>One option 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</a:rPr>
              <a:t>is piping 5% of water from Atchafalaya to CO Lake Powell, to refill 2 reservoirs in under 2 years (cost $15-20 billion). Then by existing aqueduct to Phoenix. Similar to Rep-Dem 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  <a:hlinkClick r:id="rId11"/>
              </a:rPr>
              <a:t>proposal 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</a:rPr>
              <a:t>in AZ 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  <a:hlinkClick r:id="rId12"/>
              </a:rPr>
              <a:t>legislature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</a:rPr>
              <a:t>. Alternative is 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  <a:hlinkClick r:id="rId13"/>
              </a:rPr>
              <a:t>desalination</a:t>
            </a:r>
            <a:r>
              <a:rPr lang="en-US" sz="1300" dirty="0">
                <a:solidFill>
                  <a:schemeClr val="tx1">
                    <a:lumMod val="95000"/>
                  </a:schemeClr>
                </a:solidFill>
              </a:rPr>
              <a:t> (cost $5 B; delivers water at 10x normal water fee).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300" dirty="0">
                <a:solidFill>
                  <a:schemeClr val="tx1">
                    <a:lumMod val="95000"/>
                  </a:schemeClr>
                </a:solidFill>
              </a:rPr>
              <a:t>Connect cities with high speed rail.</a:t>
            </a:r>
            <a:endParaRPr lang="en-US" sz="1600" b="1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Other Benefits from NIB (see separate slides):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/>
              <a:t>Enhance education to </a:t>
            </a:r>
            <a:r>
              <a:rPr lang="en-US" sz="1300" dirty="0">
                <a:solidFill>
                  <a:srgbClr val="FFFF00"/>
                </a:solidFill>
              </a:rPr>
              <a:t>train workers </a:t>
            </a:r>
            <a:r>
              <a:rPr lang="en-US" sz="1300" dirty="0"/>
              <a:t>in new industries. 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/>
              <a:t>Connect/improve </a:t>
            </a:r>
            <a:r>
              <a:rPr lang="en-US" sz="1300" dirty="0">
                <a:solidFill>
                  <a:srgbClr val="FFFF00"/>
                </a:solidFill>
              </a:rPr>
              <a:t>rural economies</a:t>
            </a:r>
            <a:r>
              <a:rPr lang="en-US" sz="1300" dirty="0"/>
              <a:t>.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>
                <a:solidFill>
                  <a:srgbClr val="FFFF00"/>
                </a:solidFill>
              </a:rPr>
              <a:t>Improve state and city finances, business, and tourism, </a:t>
            </a:r>
            <a:r>
              <a:rPr lang="en-US" sz="1300" dirty="0"/>
              <a:t>through economic growth.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endParaRPr lang="en-US" sz="1300" dirty="0"/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0BAE2-9051-6C49-8833-2983E26FD7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1004" y="0"/>
            <a:ext cx="5565931" cy="3277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527261-7425-4753-B51C-B83D534E5B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1004" y="3300794"/>
            <a:ext cx="5565932" cy="34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14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Arkansas?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25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04715" y="1965278"/>
            <a:ext cx="6138933" cy="4786578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AR’s Economy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Retail headquarters (Walmart), transportation, agricultural, fisheries, with some export manufacturing (aircraft, steel, petroleum)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400" dirty="0"/>
              <a:t>Median household income $39,800 (49</a:t>
            </a:r>
            <a:r>
              <a:rPr lang="en-US" sz="1400" baseline="30000" dirty="0"/>
              <a:t>th</a:t>
            </a:r>
            <a:r>
              <a:rPr lang="en-US" sz="1400" dirty="0"/>
              <a:t>); 19% population below the poverty line.</a:t>
            </a:r>
            <a:endParaRPr lang="en-US" sz="1400" b="1" dirty="0"/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Aging infrastructure impedes economic growth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CNBC rates AK 41</a:t>
            </a:r>
            <a:r>
              <a:rPr lang="en-US" sz="1400" baseline="30000" dirty="0"/>
              <a:t>st</a:t>
            </a:r>
            <a:r>
              <a:rPr lang="en-US" sz="1400" dirty="0"/>
              <a:t> out of 50 states for infrastructure (41</a:t>
            </a:r>
            <a:r>
              <a:rPr lang="en-US" sz="1400" baseline="30000" dirty="0"/>
              <a:t>st</a:t>
            </a:r>
            <a:r>
              <a:rPr lang="en-US" sz="1400" dirty="0"/>
              <a:t> for educated workforce).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No ASCE Report Card for AR, But finds: 4.9% of bridges are rated structurally deficient. Drinking water needs $7.4 billion. 193 dams considered to be high-hazard potential.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400" dirty="0"/>
              <a:t>Ranked </a:t>
            </a:r>
            <a:r>
              <a:rPr lang="en-US" sz="1400" dirty="0">
                <a:hlinkClick r:id="rId3"/>
              </a:rPr>
              <a:t>44</a:t>
            </a:r>
            <a:r>
              <a:rPr lang="en-US" sz="1400" baseline="30000" dirty="0">
                <a:hlinkClick r:id="rId3"/>
              </a:rPr>
              <a:t>th</a:t>
            </a:r>
            <a:r>
              <a:rPr lang="en-US" sz="1400" dirty="0">
                <a:hlinkClick r:id="rId3"/>
              </a:rPr>
              <a:t> in U.S. for broadband</a:t>
            </a:r>
            <a:r>
              <a:rPr lang="en-US" sz="1400" dirty="0"/>
              <a:t> access. Needs $550 million to deliver service to underserved and rural communities; </a:t>
            </a:r>
            <a:r>
              <a:rPr lang="en-US" sz="1400" dirty="0">
                <a:hlinkClick r:id="rId4"/>
              </a:rPr>
              <a:t>got $53 million in 2023 </a:t>
            </a:r>
            <a:r>
              <a:rPr lang="en-US" sz="1400" dirty="0"/>
              <a:t>for Arkansas Rural Connect program. </a:t>
            </a:r>
            <a:endParaRPr lang="en-US" sz="1400" dirty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dirty="0"/>
              <a:t>Arkansas will receive the following from the NIB: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Up to $48 billion over 10 years to cover all of the states infrastructure financing gap.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Creates 240,000 new great paying jobs, </a:t>
            </a:r>
            <a:r>
              <a:rPr lang="en-US" sz="1400" dirty="0">
                <a:solidFill>
                  <a:srgbClr val="FFFF00"/>
                </a:solidFill>
              </a:rPr>
              <a:t>with Training.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Rebuilds critical roads &amp; bridges; improves OK-AR-TN transmission line, </a:t>
            </a:r>
            <a:r>
              <a:rPr lang="en-US" sz="1400" dirty="0">
                <a:solidFill>
                  <a:srgbClr val="FFFF00"/>
                </a:solidFill>
              </a:rPr>
              <a:t>rural broadband, </a:t>
            </a:r>
            <a:r>
              <a:rPr lang="en-US" sz="1400" dirty="0"/>
              <a:t>and inland waterways.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Neighboring high speed rail </a:t>
            </a:r>
            <a:r>
              <a:rPr lang="en-US" sz="1400" dirty="0"/>
              <a:t>will boost AK’s economy.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252210" y="6105525"/>
            <a:ext cx="585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Cracked steel box beam on the Hernando de Soto I-40 bridge that connects Tennessee and Arkansas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EC8114-A1BB-D940-AABB-84B15EC0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0839" y="2336873"/>
            <a:ext cx="3573341" cy="35993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26582-D7B4-944E-949D-DF8E8AB4C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735" y="2199908"/>
            <a:ext cx="5351462" cy="39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2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150125" y="752475"/>
            <a:ext cx="10144813" cy="1081088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California?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0729912" y="752475"/>
            <a:ext cx="1390751" cy="1092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fld id="{8C1B53E3-5730-374B-AAF8-64F5E329C93E}" type="slidenum">
              <a:rPr lang="en-US" sz="3600">
                <a:solidFill>
                  <a:srgbClr val="FFFFFF"/>
                </a:solidFill>
              </a:rPr>
              <a:pPr algn="r"/>
              <a:t>26</a:t>
            </a:fld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0125" y="1746528"/>
            <a:ext cx="5491918" cy="4919869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srgbClr val="FFFF00"/>
                </a:solidFill>
              </a:rPr>
              <a:t>CA 2019 Infrastructure </a:t>
            </a:r>
            <a:r>
              <a:rPr lang="en-US" sz="1600" b="1" dirty="0">
                <a:solidFill>
                  <a:srgbClr val="FFFF00"/>
                </a:solidFill>
                <a:hlinkClick r:id="rId3"/>
              </a:rPr>
              <a:t>Report Card </a:t>
            </a:r>
            <a:r>
              <a:rPr lang="en-US" sz="1600" b="1" dirty="0">
                <a:solidFill>
                  <a:srgbClr val="FFFF00"/>
                </a:solidFill>
              </a:rPr>
              <a:t>Grade: C-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Grades of D for: Roads ($120 B needed), transit, energy, levees, drinking water, wastewater, and stormwater.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dirty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srgbClr val="FFFF00"/>
                </a:solidFill>
              </a:rPr>
              <a:t>CA’s Economy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Largest in the U.S., boasting </a:t>
            </a:r>
            <a:r>
              <a:rPr lang="en-US" sz="1400" dirty="0">
                <a:hlinkClick r:id="rId4"/>
              </a:rPr>
              <a:t>$3.4 trillion </a:t>
            </a:r>
            <a:r>
              <a:rPr lang="en-US" sz="1400" dirty="0"/>
              <a:t>in gross state product (GSP) as of 2021. Largest sectors are: Finance/Real estate, business services, IT, manufacturing, &amp; government.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hlinkClick r:id="rId5"/>
              </a:rPr>
              <a:t>$50 billion in agriculture</a:t>
            </a:r>
            <a:r>
              <a:rPr lang="en-US" sz="1400" dirty="0"/>
              <a:t> production uses 80% of water supply.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High cost of housing driving emigration to AZ, NV, TX.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en-US" sz="800" b="1" dirty="0"/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b="1" dirty="0"/>
              <a:t>CA State will receive the following from the NIB: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 dirty="0">
                <a:solidFill>
                  <a:srgbClr val="FFFF00"/>
                </a:solidFill>
              </a:rPr>
              <a:t>Up to $588 billion over 10 years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b="1" dirty="0">
                <a:solidFill>
                  <a:srgbClr val="FFFF00"/>
                </a:solidFill>
              </a:rPr>
              <a:t>to cover all of the states infrastructure financing gap. </a:t>
            </a:r>
            <a:r>
              <a:rPr lang="en-US" sz="1400" dirty="0"/>
              <a:t>(Only </a:t>
            </a:r>
            <a:r>
              <a:rPr lang="en-US" sz="1400" dirty="0">
                <a:hlinkClick r:id="rId6"/>
              </a:rPr>
              <a:t>$46 B from IIJA</a:t>
            </a:r>
            <a:r>
              <a:rPr lang="en-US" sz="1400" dirty="0"/>
              <a:t>.)</a:t>
            </a:r>
            <a:endParaRPr lang="en-US" sz="1400" dirty="0">
              <a:solidFill>
                <a:srgbClr val="FFFF00"/>
              </a:solidFill>
            </a:endParaRP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Fully finances </a:t>
            </a:r>
            <a:r>
              <a:rPr lang="en-US" sz="1400" dirty="0">
                <a:solidFill>
                  <a:srgbClr val="FFFF00"/>
                </a:solidFill>
                <a:hlinkClick r:id="rId7"/>
              </a:rPr>
              <a:t>High Speed Rail</a:t>
            </a:r>
            <a:r>
              <a:rPr lang="en-US" sz="1400" dirty="0">
                <a:solidFill>
                  <a:srgbClr val="FFFF00"/>
                </a:solidFill>
              </a:rPr>
              <a:t> and </a:t>
            </a:r>
            <a:r>
              <a:rPr lang="en-US" sz="1400" dirty="0">
                <a:solidFill>
                  <a:srgbClr val="FFFF00"/>
                </a:solidFill>
                <a:hlinkClick r:id="rId8"/>
              </a:rPr>
              <a:t>transit and commuter rail</a:t>
            </a:r>
            <a:r>
              <a:rPr lang="en-US" sz="1400" dirty="0">
                <a:solidFill>
                  <a:srgbClr val="FFFF00"/>
                </a:solidFill>
              </a:rPr>
              <a:t>, </a:t>
            </a:r>
            <a:r>
              <a:rPr lang="en-US" sz="1400" dirty="0"/>
              <a:t>to address traffic </a:t>
            </a:r>
            <a:r>
              <a:rPr lang="en-US" sz="1400" dirty="0">
                <a:hlinkClick r:id="rId9"/>
              </a:rPr>
              <a:t>congestion</a:t>
            </a:r>
            <a:r>
              <a:rPr lang="en-US" sz="1400" dirty="0"/>
              <a:t> and </a:t>
            </a:r>
            <a:r>
              <a:rPr lang="en-US" sz="1400" dirty="0">
                <a:hlinkClick r:id="rId10"/>
              </a:rPr>
              <a:t>reduce CO2 </a:t>
            </a:r>
            <a:r>
              <a:rPr lang="en-US" sz="1400" dirty="0"/>
              <a:t>emissions.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FFFF00"/>
                </a:solidFill>
                <a:hlinkClick r:id="rId11"/>
              </a:rPr>
              <a:t>Expands</a:t>
            </a:r>
            <a:r>
              <a:rPr lang="en-US" sz="1400" dirty="0">
                <a:solidFill>
                  <a:srgbClr val="FFFF00"/>
                </a:solidFill>
              </a:rPr>
              <a:t>/</a:t>
            </a:r>
            <a:r>
              <a:rPr lang="en-US" sz="1400" dirty="0">
                <a:solidFill>
                  <a:srgbClr val="FFFF00"/>
                </a:solidFill>
                <a:hlinkClick r:id="rId12"/>
              </a:rPr>
              <a:t>hardens</a:t>
            </a:r>
            <a:r>
              <a:rPr lang="en-US" sz="1400" dirty="0">
                <a:solidFill>
                  <a:srgbClr val="FFFF00"/>
                </a:solidFill>
              </a:rPr>
              <a:t> grid </a:t>
            </a:r>
            <a:r>
              <a:rPr lang="en-US" sz="1400" dirty="0"/>
              <a:t>to </a:t>
            </a:r>
            <a:r>
              <a:rPr lang="en-US" sz="1400" dirty="0">
                <a:hlinkClick r:id="rId13"/>
              </a:rPr>
              <a:t>move renewable </a:t>
            </a:r>
            <a:r>
              <a:rPr lang="en-US" sz="1400" dirty="0"/>
              <a:t>energy where needed.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Affordable housing </a:t>
            </a:r>
            <a:r>
              <a:rPr lang="en-US" sz="1400" dirty="0"/>
              <a:t>linked to transit, for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>
                <a:solidFill>
                  <a:srgbClr val="FFFF00"/>
                </a:solidFill>
                <a:hlinkClick r:id="rId14"/>
              </a:rPr>
              <a:t>housing insecure</a:t>
            </a:r>
            <a:r>
              <a:rPr lang="en-US" sz="1400" dirty="0">
                <a:solidFill>
                  <a:srgbClr val="FFFF00"/>
                </a:solidFill>
              </a:rPr>
              <a:t>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Rebuilds critical </a:t>
            </a:r>
            <a:r>
              <a:rPr lang="en-US" sz="1400" dirty="0">
                <a:solidFill>
                  <a:srgbClr val="FFFF00"/>
                </a:solidFill>
              </a:rPr>
              <a:t>water systems</a:t>
            </a:r>
            <a:r>
              <a:rPr lang="en-US" sz="1400" dirty="0"/>
              <a:t>, </a:t>
            </a:r>
            <a:r>
              <a:rPr lang="en-US" sz="1400" dirty="0">
                <a:hlinkClick r:id="rId3"/>
              </a:rPr>
              <a:t>roads &amp; bridges</a:t>
            </a:r>
            <a:r>
              <a:rPr lang="en-US" sz="1400" dirty="0"/>
              <a:t>; </a:t>
            </a:r>
            <a:r>
              <a:rPr lang="en-US" sz="1400" dirty="0">
                <a:solidFill>
                  <a:srgbClr val="FFFF00"/>
                </a:solidFill>
              </a:rPr>
              <a:t>expands </a:t>
            </a:r>
            <a:r>
              <a:rPr lang="en-US" sz="1400" dirty="0">
                <a:solidFill>
                  <a:srgbClr val="FFFF00"/>
                </a:solidFill>
                <a:hlinkClick r:id="rId15"/>
              </a:rPr>
              <a:t>ports and inland freight </a:t>
            </a:r>
            <a:r>
              <a:rPr lang="en-US" sz="1400" dirty="0">
                <a:solidFill>
                  <a:srgbClr val="FFFF00"/>
                </a:solidFill>
              </a:rPr>
              <a:t>connections.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Solves </a:t>
            </a:r>
            <a:r>
              <a:rPr lang="en-US" sz="1400" dirty="0">
                <a:solidFill>
                  <a:srgbClr val="FFFF00"/>
                </a:solidFill>
                <a:hlinkClick r:id="rId16"/>
              </a:rPr>
              <a:t>drought</a:t>
            </a:r>
            <a:r>
              <a:rPr lang="en-US" sz="1400" dirty="0">
                <a:solidFill>
                  <a:srgbClr val="FFFF00"/>
                </a:solidFill>
              </a:rPr>
              <a:t> for residents and </a:t>
            </a:r>
            <a:r>
              <a:rPr lang="en-US" sz="1400" dirty="0">
                <a:solidFill>
                  <a:srgbClr val="FFFF00"/>
                </a:solidFill>
                <a:hlinkClick r:id="rId17"/>
              </a:rPr>
              <a:t>farmers</a:t>
            </a:r>
            <a:r>
              <a:rPr lang="en-US" sz="1400" dirty="0">
                <a:solidFill>
                  <a:srgbClr val="FFFF00"/>
                </a:solidFill>
              </a:rPr>
              <a:t>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Creates 2.9 million new great paying jobs </a:t>
            </a:r>
            <a:r>
              <a:rPr lang="en-US" sz="1400" dirty="0">
                <a:solidFill>
                  <a:srgbClr val="FFFF00"/>
                </a:solidFill>
              </a:rPr>
              <a:t>for CA families </a:t>
            </a:r>
            <a:r>
              <a:rPr lang="en-US" sz="1400" dirty="0">
                <a:solidFill>
                  <a:srgbClr val="FFFF00"/>
                </a:solidFill>
                <a:hlinkClick r:id="rId18"/>
              </a:rPr>
              <a:t>struggling to stay afloat</a:t>
            </a:r>
            <a:r>
              <a:rPr lang="en-US" sz="1400" dirty="0">
                <a:solidFill>
                  <a:srgbClr val="FFFF00"/>
                </a:solidFill>
              </a:rPr>
              <a:t>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322625" y="5818759"/>
            <a:ext cx="656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Caltran’s</a:t>
            </a:r>
            <a:r>
              <a:rPr lang="en-US" dirty="0"/>
              <a:t> (CA DOT) </a:t>
            </a:r>
            <a:r>
              <a:rPr lang="en-US" dirty="0">
                <a:hlinkClick r:id="rId19"/>
              </a:rPr>
              <a:t>2021 Interregional Strategic Plan </a:t>
            </a:r>
            <a:r>
              <a:rPr lang="en-US" dirty="0"/>
              <a:t>for priority roads (in red), intercity passenger rail (dotted), and high speed rail (double black lines). (Excludes freight rail.)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74C82-EB6C-CD44-B2D0-90B08B4DE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3417" y="2336873"/>
            <a:ext cx="4320764" cy="344024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5E884-6ACB-5F43-B9D7-B9B2FA1945E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07632" y="0"/>
            <a:ext cx="5791386" cy="581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82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Colorado?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27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87677" y="2205038"/>
            <a:ext cx="4470378" cy="4476750"/>
          </a:xfrm>
        </p:spPr>
        <p:txBody>
          <a:bodyPr/>
          <a:lstStyle/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400" dirty="0"/>
              <a:t> 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CO will receive the following from the NIB: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>
                <a:solidFill>
                  <a:srgbClr val="FFFF00"/>
                </a:solidFill>
              </a:rPr>
              <a:t>Up to </a:t>
            </a:r>
            <a:r>
              <a:rPr lang="en-US" sz="1600" b="1" u="sng" dirty="0">
                <a:solidFill>
                  <a:srgbClr val="FFFF00"/>
                </a:solidFill>
              </a:rPr>
              <a:t>$102 billion over 10 years</a:t>
            </a:r>
            <a:r>
              <a:rPr lang="en-US" sz="1600" dirty="0">
                <a:solidFill>
                  <a:srgbClr val="FFFF00"/>
                </a:solidFill>
              </a:rPr>
              <a:t>, creating 512,000 new, family sustaining jobs.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(Compared to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hlinkClick r:id="rId3"/>
              </a:rPr>
              <a:t>$6.2 B from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IIJA)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 eaLnBrk="1" hangingPunct="1">
              <a:spcBef>
                <a:spcPts val="400"/>
              </a:spcBef>
              <a:buFont typeface="Arial" charset="0"/>
              <a:buNone/>
              <a:defRPr/>
            </a:pPr>
            <a:endParaRPr lang="en-US" sz="1600" b="1" dirty="0"/>
          </a:p>
          <a:p>
            <a:pPr marL="0" indent="0" eaLnBrk="1" hangingPunct="1">
              <a:spcBef>
                <a:spcPts val="400"/>
              </a:spcBef>
              <a:buFont typeface="Arial" charset="0"/>
              <a:buNone/>
              <a:defRPr/>
            </a:pPr>
            <a:r>
              <a:rPr lang="en-US" sz="1600" b="1" dirty="0"/>
              <a:t>Other Benefits from NIB: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/>
              <a:t>Build affordable housing to complement Denver Plan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/>
              <a:t>Solve long-term drought and water problems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>
                <a:solidFill>
                  <a:srgbClr val="FFFF00"/>
                </a:solidFill>
              </a:rPr>
              <a:t>Stimulate business </a:t>
            </a:r>
            <a:r>
              <a:rPr lang="en-US" sz="1600" dirty="0"/>
              <a:t>thru Buy America, like Pueblo’s rail production using renewable energy.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/>
              <a:t>Improve state and city finances through economic growth, including </a:t>
            </a:r>
            <a:r>
              <a:rPr lang="en-US" sz="1600" dirty="0">
                <a:solidFill>
                  <a:srgbClr val="FFFF00"/>
                </a:solidFill>
              </a:rPr>
              <a:t>to repay back loans.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/>
              <a:t>Enhance education to </a:t>
            </a:r>
            <a:r>
              <a:rPr lang="en-US" sz="1600" dirty="0">
                <a:solidFill>
                  <a:srgbClr val="FFFF00"/>
                </a:solidFill>
              </a:rPr>
              <a:t>train workers</a:t>
            </a:r>
            <a:r>
              <a:rPr lang="en-US" sz="1600" dirty="0"/>
              <a:t>. 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endParaRPr lang="en-US" sz="1600" dirty="0"/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3DE2309-96A7-A345-8495-B1BDAE6818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57750" y="1588770"/>
            <a:ext cx="692658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88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815519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Florida?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28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46063" y="1567994"/>
            <a:ext cx="5695505" cy="4730854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1600" b="1" dirty="0">
                <a:solidFill>
                  <a:srgbClr val="FFFF00"/>
                </a:solidFill>
              </a:rPr>
              <a:t>2021 ASCE Report card gave FL grade of C: </a:t>
            </a:r>
            <a:r>
              <a:rPr lang="en-US" sz="1600" dirty="0"/>
              <a:t>31% of major roadways and 3% of bridges are in ‘poor’ condition; dams and levees graded D-; only 40% have been assessed for risk. </a:t>
            </a:r>
            <a:endParaRPr lang="en-US" sz="1600" b="1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1600" b="1" dirty="0"/>
              <a:t>State will receive the following from the NIB:</a:t>
            </a:r>
          </a:p>
          <a:p>
            <a:pPr marL="149333" indent="-149333" eaLnBrk="1" hangingPunct="1">
              <a:defRPr/>
            </a:pPr>
            <a:r>
              <a:rPr lang="en-US" sz="1600" dirty="0">
                <a:solidFill>
                  <a:srgbClr val="FFFF00"/>
                </a:solidFill>
              </a:rPr>
              <a:t>Up to $272 billion over 10 years, creating 1.36 million new great paying jobs. </a:t>
            </a:r>
            <a:r>
              <a:rPr lang="en-US" sz="1600" dirty="0"/>
              <a:t>(Only </a:t>
            </a:r>
            <a:r>
              <a:rPr lang="en-US" sz="1600" dirty="0">
                <a:hlinkClick r:id="rId3"/>
              </a:rPr>
              <a:t>$19 B </a:t>
            </a:r>
            <a:r>
              <a:rPr lang="en-US" sz="1600" dirty="0"/>
              <a:t>from IIJA; limited, short-term </a:t>
            </a:r>
            <a:r>
              <a:rPr lang="en-US" sz="1600" dirty="0">
                <a:hlinkClick r:id="rId4"/>
              </a:rPr>
              <a:t>FEMA relief</a:t>
            </a:r>
            <a:r>
              <a:rPr lang="en-US" sz="1600" dirty="0"/>
              <a:t>)</a:t>
            </a:r>
            <a:endParaRPr lang="en-US" sz="16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600" dirty="0"/>
              <a:t>Full financing for big ticket items like: </a:t>
            </a:r>
            <a:r>
              <a:rPr lang="en-US" sz="1600" dirty="0">
                <a:solidFill>
                  <a:srgbClr val="FFFF00"/>
                </a:solidFill>
              </a:rPr>
              <a:t>infrastructure resiliency &amp; storm surge protection. </a:t>
            </a:r>
            <a:r>
              <a:rPr lang="en-US" sz="1600" dirty="0">
                <a:hlinkClick r:id="rId5"/>
              </a:rPr>
              <a:t>Great planning </a:t>
            </a:r>
            <a:r>
              <a:rPr lang="en-US" sz="1600" dirty="0"/>
              <a:t> incl. “Dutch Dialogues,” used by New Orleans / Charleston SC.</a:t>
            </a:r>
          </a:p>
          <a:p>
            <a:pPr marL="149333" indent="-149333" eaLnBrk="1" hangingPunct="1">
              <a:defRPr/>
            </a:pPr>
            <a:r>
              <a:rPr lang="en-US" sz="1600" dirty="0">
                <a:solidFill>
                  <a:srgbClr val="FFFF00"/>
                </a:solidFill>
              </a:rPr>
              <a:t>Affordable housing needed before &amp; after Ian.</a:t>
            </a:r>
          </a:p>
          <a:p>
            <a:pPr marL="149333" indent="-149333" eaLnBrk="1" hangingPunct="1">
              <a:defRPr/>
            </a:pPr>
            <a:r>
              <a:rPr lang="en-US" sz="1600" dirty="0"/>
              <a:t>Direct financing for</a:t>
            </a:r>
            <a:r>
              <a:rPr lang="en-US" sz="1600" dirty="0">
                <a:solidFill>
                  <a:srgbClr val="FFFF00"/>
                </a:solidFill>
              </a:rPr>
              <a:t>, complete broadband</a:t>
            </a:r>
            <a:r>
              <a:rPr lang="en-US" sz="1600" dirty="0"/>
              <a:t>, schools, local roads, stormwater, drinking water and sewer systems, ports, and high speed rail.</a:t>
            </a:r>
          </a:p>
          <a:p>
            <a:pPr marL="149333" indent="-149333" eaLnBrk="1" hangingPunct="1">
              <a:defRPr/>
            </a:pPr>
            <a:r>
              <a:rPr lang="en-US" sz="1600" dirty="0">
                <a:solidFill>
                  <a:srgbClr val="FFFF00"/>
                </a:solidFill>
              </a:rPr>
              <a:t>Bundle projects</a:t>
            </a:r>
            <a:r>
              <a:rPr lang="en-US" sz="1600" dirty="0"/>
              <a:t>. Promote rural development. </a:t>
            </a:r>
          </a:p>
          <a:p>
            <a:pPr marL="149333" indent="-149333" eaLnBrk="1" hangingPunct="1">
              <a:defRPr/>
            </a:pPr>
            <a:r>
              <a:rPr lang="en-US" sz="1600" dirty="0"/>
              <a:t>Enhance education to </a:t>
            </a:r>
            <a:r>
              <a:rPr lang="en-US" sz="1600" dirty="0">
                <a:solidFill>
                  <a:srgbClr val="FFFF00"/>
                </a:solidFill>
              </a:rPr>
              <a:t>train workers </a:t>
            </a:r>
            <a:r>
              <a:rPr lang="en-US" sz="1600" dirty="0"/>
              <a:t>in needed fields. Ex: “Earn and Learn” trade programs.</a:t>
            </a:r>
          </a:p>
          <a:p>
            <a:pPr marL="149333" indent="-149333" eaLnBrk="1" hangingPunct="1">
              <a:defRPr/>
            </a:pPr>
            <a:r>
              <a:rPr lang="en-US" sz="1600" dirty="0"/>
              <a:t>Improve state and county finances through economic growth and recovery.</a:t>
            </a:r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57DA1-D826-F240-8CD4-FBBEE4D50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9346" y="5866961"/>
            <a:ext cx="6208813" cy="86377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hlinkClick r:id="rId6"/>
              </a:rPr>
              <a:t>Scores of people </a:t>
            </a:r>
            <a:r>
              <a:rPr lang="en-US" sz="1600" dirty="0"/>
              <a:t>lost their lives, record </a:t>
            </a:r>
            <a:r>
              <a:rPr lang="en-US" sz="1600" dirty="0">
                <a:hlinkClick r:id="rId7"/>
              </a:rPr>
              <a:t>storm surges </a:t>
            </a:r>
            <a:r>
              <a:rPr lang="en-US" sz="1600" dirty="0"/>
              <a:t>swamped coastlines, and 2.6 million were </a:t>
            </a:r>
            <a:r>
              <a:rPr lang="en-US" sz="1600" dirty="0">
                <a:hlinkClick r:id="rId8"/>
              </a:rPr>
              <a:t>without power</a:t>
            </a:r>
            <a:r>
              <a:rPr lang="en-US" sz="1600" dirty="0"/>
              <a:t> after Hurricane </a:t>
            </a:r>
            <a:r>
              <a:rPr lang="en-US" sz="1600" dirty="0">
                <a:hlinkClick r:id="rId9"/>
              </a:rPr>
              <a:t>Ian</a:t>
            </a:r>
            <a:r>
              <a:rPr lang="en-US" sz="1600" dirty="0"/>
              <a:t> pummeled Florida's western coast, then barreled through the Carolinas on Sept. 26-30,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F5268-E26B-F94E-B696-AE8FB1C46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9347" y="1833563"/>
            <a:ext cx="6208813" cy="40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94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Louisiana – Example of Building Resiliency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29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8676" y="2070971"/>
            <a:ext cx="5528441" cy="467670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1400" b="1" dirty="0">
                <a:solidFill>
                  <a:srgbClr val="FFFF00"/>
                </a:solidFill>
              </a:rPr>
              <a:t>2017 ASCE Report card gave LA grade of D+: </a:t>
            </a:r>
            <a:r>
              <a:rPr lang="en-US" sz="1400" dirty="0"/>
              <a:t>with D grades for roads (25% in poor condition), bridges (</a:t>
            </a:r>
            <a:r>
              <a:rPr lang="en-US" sz="1400" dirty="0">
                <a:hlinkClick r:id="rId3"/>
              </a:rPr>
              <a:t>13% structurally deficient</a:t>
            </a:r>
            <a:r>
              <a:rPr lang="en-US" sz="1400" dirty="0"/>
              <a:t>), inland waterways, and coastal areas (levees protect 2.4 million residents and $155 billion of property). Subject to hurricanes.</a:t>
            </a:r>
            <a:endParaRPr lang="en-US" sz="1400" b="1" dirty="0"/>
          </a:p>
          <a:p>
            <a:pPr marL="0" indent="0" eaLnBrk="1" hangingPunct="1">
              <a:buNone/>
              <a:defRPr/>
            </a:pPr>
            <a:r>
              <a:rPr lang="en-US" sz="1400" b="1" dirty="0"/>
              <a:t>State will receive the following from the National Infra. Bank:</a:t>
            </a:r>
          </a:p>
          <a:p>
            <a:pPr marL="149333" indent="-149333" eaLnBrk="1" hangingPunct="1">
              <a:defRPr/>
            </a:pPr>
            <a:r>
              <a:rPr lang="en-US" sz="1400" dirty="0">
                <a:solidFill>
                  <a:srgbClr val="FFFF00"/>
                </a:solidFill>
              </a:rPr>
              <a:t>Up to $75 billion over 10 years, creating 350,000 new great paying jobs. </a:t>
            </a:r>
            <a:r>
              <a:rPr lang="en-US" sz="1400" dirty="0"/>
              <a:t>(Only $8 B from IIJA)</a:t>
            </a:r>
            <a:endParaRPr lang="en-US" sz="14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400" dirty="0"/>
              <a:t>Full financing for big ticket items like: </a:t>
            </a:r>
            <a:r>
              <a:rPr lang="en-US" sz="1400" dirty="0">
                <a:solidFill>
                  <a:srgbClr val="FFFF00"/>
                </a:solidFill>
              </a:rPr>
              <a:t>power grid resiliency</a:t>
            </a:r>
            <a:r>
              <a:rPr lang="en-US" sz="1400" dirty="0"/>
              <a:t>, water management to protect against repeated storm damage, inland transportation connecting ports, and high speed rail.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Direct financing for</a:t>
            </a:r>
            <a:r>
              <a:rPr lang="en-US" sz="1400" dirty="0">
                <a:solidFill>
                  <a:srgbClr val="FFFF00"/>
                </a:solidFill>
              </a:rPr>
              <a:t>, complete broadband</a:t>
            </a:r>
            <a:r>
              <a:rPr lang="en-US" sz="1400" dirty="0"/>
              <a:t>, schools, local roads, drinking water and sewer systems, ports, affordable housing, and rural development.</a:t>
            </a:r>
          </a:p>
          <a:p>
            <a:pPr marL="149333" indent="-149333" eaLnBrk="1" hangingPunct="1">
              <a:defRPr/>
            </a:pPr>
            <a:r>
              <a:rPr lang="en-US" sz="1400" dirty="0">
                <a:solidFill>
                  <a:srgbClr val="FFFF00"/>
                </a:solidFill>
              </a:rPr>
              <a:t>Bundle projects (stormwater tunnels with buried power lines)</a:t>
            </a:r>
            <a:r>
              <a:rPr lang="en-US" sz="1400" dirty="0"/>
              <a:t>. Layer improvements (“grey” construction with wetlands). </a:t>
            </a:r>
          </a:p>
          <a:p>
            <a:pPr marL="149333" indent="-149333" eaLnBrk="1" hangingPunct="1">
              <a:defRPr/>
            </a:pPr>
            <a:r>
              <a:rPr lang="en-US" sz="1400" dirty="0"/>
              <a:t>Enhance education to </a:t>
            </a:r>
            <a:r>
              <a:rPr lang="en-US" sz="1400" dirty="0">
                <a:solidFill>
                  <a:srgbClr val="FFFF00"/>
                </a:solidFill>
              </a:rPr>
              <a:t>train workers </a:t>
            </a:r>
            <a:r>
              <a:rPr lang="en-US" sz="1400" dirty="0"/>
              <a:t>in needed fields. Ex: “Earn and Learn” trade programs.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Much needed economic growth Improves state and county finances .</a:t>
            </a:r>
            <a:endParaRPr lang="en-US" sz="120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4A40ED6-766C-4F4A-BBFF-557D61E025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61774" y="2147401"/>
            <a:ext cx="5992812" cy="373253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EBA1DDE-9F00-5D43-8CA3-6A67AAE63936}"/>
              </a:ext>
            </a:extLst>
          </p:cNvPr>
          <p:cNvSpPr txBox="1">
            <a:spLocks/>
          </p:cNvSpPr>
          <p:nvPr/>
        </p:nvSpPr>
        <p:spPr bwMode="auto">
          <a:xfrm>
            <a:off x="5825446" y="5902213"/>
            <a:ext cx="6065467" cy="83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Arial" charset="0"/>
              <a:buNone/>
            </a:pPr>
            <a:r>
              <a:rPr lang="en-US" sz="2000" dirty="0">
                <a:hlinkClick r:id="rId5"/>
              </a:rPr>
              <a:t>Great planning </a:t>
            </a:r>
            <a:r>
              <a:rPr lang="en-US" sz="2000" dirty="0"/>
              <a:t>with adequate funding needed to make New Orleans’ infrastructure even more resilient.</a:t>
            </a:r>
          </a:p>
        </p:txBody>
      </p:sp>
    </p:spTree>
    <p:extLst>
      <p:ext uri="{BB962C8B-B14F-4D97-AF65-F5344CB8AC3E}">
        <p14:creationId xmlns:p14="http://schemas.microsoft.com/office/powerpoint/2010/main" val="48525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orient="vert"/>
          </p:nvPr>
        </p:nvSpPr>
        <p:spPr>
          <a:xfrm>
            <a:off x="10129838" y="609600"/>
            <a:ext cx="1073150" cy="4354513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Trebuchet MS" charset="0"/>
              </a:rPr>
              <a:t>NO Federal Money Needed !</a:t>
            </a:r>
          </a:p>
        </p:txBody>
      </p:sp>
      <p:sp>
        <p:nvSpPr>
          <p:cNvPr id="27650" name="Vertical Tex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1161965" y="-467067"/>
            <a:ext cx="6394647" cy="7860435"/>
          </a:xfrm>
        </p:spPr>
        <p:txBody>
          <a:bodyPr/>
          <a:lstStyle/>
          <a:p>
            <a:pPr eaLnBrk="1" hangingPunct="1"/>
            <a:endParaRPr lang="en-US" dirty="0">
              <a:latin typeface="Trebuchet MS" charset="0"/>
            </a:endParaRPr>
          </a:p>
        </p:txBody>
      </p:sp>
      <p:sp>
        <p:nvSpPr>
          <p:cNvPr id="2765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D1D1A6EF-A23E-1C46-92B4-17479EDF0BF1}" type="slidenum">
              <a:rPr lang="en-US" sz="3600">
                <a:solidFill>
                  <a:srgbClr val="FFFFFF"/>
                </a:solidFill>
              </a:rPr>
              <a:pPr/>
              <a:t>3</a:t>
            </a:fld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24" y="115907"/>
            <a:ext cx="9298459" cy="66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09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Maine?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30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0654" y="2107580"/>
            <a:ext cx="5120804" cy="462673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600" b="1" dirty="0"/>
              <a:t> State will receive the following from the NIB:</a:t>
            </a:r>
          </a:p>
          <a:p>
            <a:pPr marL="149333" indent="-149333" eaLnBrk="1" hangingPunct="1">
              <a:defRPr/>
            </a:pPr>
            <a:r>
              <a:rPr lang="en-US" sz="1600" dirty="0">
                <a:solidFill>
                  <a:srgbClr val="FFFF00"/>
                </a:solidFill>
              </a:rPr>
              <a:t>Up to $26 billion over 10 years, creating 132,000 new great paying jobs. </a:t>
            </a:r>
            <a:r>
              <a:rPr lang="en-US" sz="1600" dirty="0"/>
              <a:t>(Compare: Only $3 B from IIJA.)</a:t>
            </a:r>
            <a:endParaRPr lang="en-US" sz="16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600" dirty="0">
                <a:solidFill>
                  <a:srgbClr val="FFFF00"/>
                </a:solidFill>
              </a:rPr>
              <a:t>Direct financing to address: </a:t>
            </a:r>
            <a:r>
              <a:rPr lang="en-US" sz="1600" dirty="0"/>
              <a:t>frequent power outages. broadband affordability. limited air travel options, </a:t>
            </a:r>
            <a:r>
              <a:rPr lang="en-US" sz="1600" dirty="0">
                <a:hlinkClick r:id="rId3"/>
              </a:rPr>
              <a:t>poor roads and bridges </a:t>
            </a:r>
            <a:r>
              <a:rPr lang="en-US" sz="1600" dirty="0"/>
              <a:t>(23% and 13%, respectively), mass transit, bridges (</a:t>
            </a:r>
            <a:r>
              <a:rPr lang="en-US" sz="1600" dirty="0">
                <a:hlinkClick r:id="rId4"/>
              </a:rPr>
              <a:t>13% structurally deficient</a:t>
            </a:r>
            <a:r>
              <a:rPr lang="en-US" sz="1600" dirty="0"/>
              <a:t>), schools ($304 million funding gap), drinking and waste water systems ($1.2B needed over 10 years), enhancements at 2 major ports, and </a:t>
            </a:r>
            <a:r>
              <a:rPr lang="en-US" sz="1600" dirty="0">
                <a:solidFill>
                  <a:srgbClr val="FFFF00"/>
                </a:solidFill>
              </a:rPr>
              <a:t>affordable housing</a:t>
            </a:r>
            <a:r>
              <a:rPr lang="en-US" sz="1600" dirty="0"/>
              <a:t>.</a:t>
            </a:r>
          </a:p>
          <a:p>
            <a:pPr marL="149333" indent="-149333" eaLnBrk="1" hangingPunct="1">
              <a:defRPr/>
            </a:pPr>
            <a:r>
              <a:rPr lang="en-US" sz="1600" dirty="0">
                <a:solidFill>
                  <a:srgbClr val="FFFF00"/>
                </a:solidFill>
              </a:rPr>
              <a:t>Bundle projects</a:t>
            </a:r>
            <a:r>
              <a:rPr lang="en-US" sz="1600" dirty="0"/>
              <a:t>. Promote rural development. </a:t>
            </a:r>
          </a:p>
          <a:p>
            <a:pPr marL="149333" indent="-149333" eaLnBrk="1" hangingPunct="1">
              <a:defRPr/>
            </a:pPr>
            <a:r>
              <a:rPr lang="en-US" sz="1600" dirty="0"/>
              <a:t>Enhance education to </a:t>
            </a:r>
            <a:r>
              <a:rPr lang="en-US" sz="1600" dirty="0">
                <a:solidFill>
                  <a:srgbClr val="FFFF00"/>
                </a:solidFill>
              </a:rPr>
              <a:t>train workers </a:t>
            </a:r>
            <a:r>
              <a:rPr lang="en-US" sz="1600" dirty="0"/>
              <a:t>in needed fields. </a:t>
            </a:r>
          </a:p>
          <a:p>
            <a:pPr marL="149333" indent="-149333" eaLnBrk="1" hangingPunct="1">
              <a:defRPr/>
            </a:pPr>
            <a:r>
              <a:rPr lang="en-US" sz="1600" dirty="0"/>
              <a:t>Improve state and county finances through higher </a:t>
            </a:r>
            <a:r>
              <a:rPr lang="en-US" sz="1600" dirty="0">
                <a:hlinkClick r:id="rId5"/>
              </a:rPr>
              <a:t>economic growth</a:t>
            </a:r>
            <a:r>
              <a:rPr lang="en-US" sz="1600" dirty="0"/>
              <a:t>.</a:t>
            </a:r>
            <a:endParaRPr lang="en-US" sz="120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E5E505B-6EEE-9248-AB3B-DDC3F8AA3C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189663" y="2263141"/>
            <a:ext cx="5846127" cy="3714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8F39AB-FF8C-6C48-8880-B2A421C11290}"/>
              </a:ext>
            </a:extLst>
          </p:cNvPr>
          <p:cNvSpPr txBox="1"/>
          <p:nvPr/>
        </p:nvSpPr>
        <p:spPr>
          <a:xfrm>
            <a:off x="6189663" y="6073191"/>
            <a:ext cx="5846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In 2021, CNBC</a:t>
            </a:r>
            <a:r>
              <a:rPr lang="en-US" dirty="0"/>
              <a:t> rated ME worst state for infrastructure. Frequent power outages were a major reason.</a:t>
            </a:r>
          </a:p>
        </p:txBody>
      </p:sp>
    </p:spTree>
    <p:extLst>
      <p:ext uri="{BB962C8B-B14F-4D97-AF65-F5344CB8AC3E}">
        <p14:creationId xmlns:p14="http://schemas.microsoft.com/office/powerpoint/2010/main" val="3811493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Maryland?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5017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D514224A-4D5D-1843-AE3D-8E7BF21A9C11}" type="slidenum">
              <a:rPr lang="en-US" sz="3600">
                <a:solidFill>
                  <a:srgbClr val="FFFFFF"/>
                </a:solidFill>
              </a:rPr>
              <a:pPr/>
              <a:t>31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46974" y="2111147"/>
            <a:ext cx="5084956" cy="461764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600" b="1" dirty="0">
                <a:solidFill>
                  <a:srgbClr val="FFFF00"/>
                </a:solidFill>
              </a:rPr>
              <a:t>MD State will receive</a:t>
            </a:r>
            <a:r>
              <a:rPr lang="en-US" sz="1600" b="1" dirty="0"/>
              <a:t> the following from the NIB:</a:t>
            </a:r>
          </a:p>
          <a:p>
            <a:pPr marL="149333" indent="-149333" eaLnBrk="1" hangingPunct="1">
              <a:defRPr/>
            </a:pPr>
            <a:r>
              <a:rPr lang="en-US" sz="1300" b="1" u="sng" dirty="0">
                <a:solidFill>
                  <a:srgbClr val="FFFF00"/>
                </a:solidFill>
              </a:rPr>
              <a:t>Up to $78 billion new money over 10 years</a:t>
            </a:r>
            <a:r>
              <a:rPr lang="en-US" sz="1300" b="1" dirty="0">
                <a:solidFill>
                  <a:srgbClr val="FFFF00"/>
                </a:solidFill>
              </a:rPr>
              <a:t>.  </a:t>
            </a:r>
            <a:r>
              <a:rPr lang="en-US" sz="1300" b="1" dirty="0"/>
              <a:t>(Compared to $7.4 B only from the IIJA.)</a:t>
            </a:r>
            <a:endParaRPr lang="en-US" sz="1300" dirty="0"/>
          </a:p>
          <a:p>
            <a:pPr marL="149333" indent="-149333" eaLnBrk="1" hangingPunct="1">
              <a:defRPr/>
            </a:pPr>
            <a:r>
              <a:rPr lang="en-US" sz="1300" dirty="0"/>
              <a:t>Creates up to 390,000 new, family sustaining wage jobs. Buy America provisions to promote American manufacturing. </a:t>
            </a: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Improve all areas identified in </a:t>
            </a:r>
            <a:r>
              <a:rPr lang="en-US" sz="1300" dirty="0">
                <a:solidFill>
                  <a:srgbClr val="FFFF00"/>
                </a:solidFill>
                <a:hlinkClick r:id="rId3"/>
              </a:rPr>
              <a:t>ASCE Report Card Grade C</a:t>
            </a:r>
            <a:r>
              <a:rPr lang="en-US" sz="1300" dirty="0">
                <a:solidFill>
                  <a:srgbClr val="FFFF00"/>
                </a:solidFill>
              </a:rPr>
              <a:t>: transit (D+, 104 million annual unlinked trips), roads &amp; bridges (congestion on 15% of freeways; 27% roads &amp; 5% bridges in poor/risky condition), drinking and wastewater ($9.8 B over 10 years needed; </a:t>
            </a:r>
            <a:r>
              <a:rPr lang="en-US" sz="1300" dirty="0">
                <a:solidFill>
                  <a:srgbClr val="FFFF00"/>
                </a:solidFill>
                <a:hlinkClick r:id="rId4"/>
              </a:rPr>
              <a:t>E.coli in Baltimore’s water</a:t>
            </a:r>
            <a:r>
              <a:rPr lang="en-US" sz="1300" dirty="0">
                <a:solidFill>
                  <a:srgbClr val="FFFF00"/>
                </a:solidFill>
              </a:rPr>
              <a:t>; lead pipes), energy (power outages), expand Port of Baltimore (9</a:t>
            </a:r>
            <a:r>
              <a:rPr lang="en-US" sz="1300" baseline="30000" dirty="0">
                <a:solidFill>
                  <a:srgbClr val="FFFF00"/>
                </a:solidFill>
              </a:rPr>
              <a:t>th</a:t>
            </a:r>
            <a:r>
              <a:rPr lang="en-US" sz="1300" dirty="0">
                <a:solidFill>
                  <a:srgbClr val="FFFF00"/>
                </a:solidFill>
              </a:rPr>
              <a:t> largest in US).</a:t>
            </a:r>
          </a:p>
          <a:p>
            <a:pPr marL="149333" indent="-149333" eaLnBrk="1" hangingPunct="1">
              <a:defRPr/>
            </a:pPr>
            <a:r>
              <a:rPr lang="en-US" sz="1300" dirty="0"/>
              <a:t>Keep public infrastructure in public hands – limit P3s.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1600" dirty="0">
                <a:solidFill>
                  <a:srgbClr val="FFFF00"/>
                </a:solidFill>
              </a:rPr>
              <a:t>Cities and Rural Areas would get:</a:t>
            </a: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Build Northeast Corridor (NEC) high speed rail. Build affordable housing linked to transit.</a:t>
            </a:r>
            <a:endParaRPr lang="en-US" sz="1300" dirty="0"/>
          </a:p>
          <a:p>
            <a:pPr marL="149333" indent="-149333" eaLnBrk="1" hangingPunct="1">
              <a:defRPr/>
            </a:pPr>
            <a:r>
              <a:rPr lang="en-US" sz="1300" dirty="0"/>
              <a:t>Enhance education to </a:t>
            </a:r>
            <a:r>
              <a:rPr lang="en-US" sz="1300" dirty="0">
                <a:solidFill>
                  <a:srgbClr val="FFFF00"/>
                </a:solidFill>
              </a:rPr>
              <a:t>train workers </a:t>
            </a:r>
            <a:r>
              <a:rPr lang="en-US" sz="1300" dirty="0"/>
              <a:t>in needed fields. Ex: LIUNA trade  apprenticeship programs.</a:t>
            </a:r>
          </a:p>
          <a:p>
            <a:pPr marL="149333" indent="-149333" eaLnBrk="1" hangingPunct="1">
              <a:defRPr/>
            </a:pPr>
            <a:r>
              <a:rPr lang="en-US" sz="1300" dirty="0"/>
              <a:t>Promote inner-city community development. Connect rural areas. Reduce poverty.</a:t>
            </a:r>
            <a:endParaRPr lang="en-US" sz="13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57D533-7630-A340-9E61-F8855B58D2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594349" y="2210540"/>
            <a:ext cx="5822334" cy="3480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DEB21B-8E5B-F34C-84B6-AB548A0DC8C0}"/>
              </a:ext>
            </a:extLst>
          </p:cNvPr>
          <p:cNvSpPr txBox="1"/>
          <p:nvPr/>
        </p:nvSpPr>
        <p:spPr>
          <a:xfrm>
            <a:off x="5594348" y="5691275"/>
            <a:ext cx="6251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6"/>
              </a:rPr>
              <a:t>Opinion: Plans to Privatize Maryland’s Highways with Toll Lanes are Not in the Public Interest</a:t>
            </a:r>
            <a:endParaRPr lang="en-US" b="1" dirty="0"/>
          </a:p>
          <a:p>
            <a:r>
              <a:rPr lang="en-US" dirty="0"/>
              <a:t>By </a:t>
            </a:r>
            <a:r>
              <a:rPr lang="en-US" dirty="0">
                <a:hlinkClick r:id="rId7" tooltip="Posts by Guest Commentary"/>
              </a:rPr>
              <a:t>Guest Commentary</a:t>
            </a:r>
            <a:r>
              <a:rPr lang="en-US" dirty="0"/>
              <a:t>  July 14, 2022 </a:t>
            </a:r>
          </a:p>
        </p:txBody>
      </p:sp>
    </p:spTree>
    <p:extLst>
      <p:ext uri="{BB962C8B-B14F-4D97-AF65-F5344CB8AC3E}">
        <p14:creationId xmlns:p14="http://schemas.microsoft.com/office/powerpoint/2010/main" val="2475292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Michigan?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32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6319" y="2061834"/>
            <a:ext cx="5603469" cy="473215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400" b="1" dirty="0"/>
              <a:t>MI State will receive the following from the NIB:</a:t>
            </a: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Up to </a:t>
            </a:r>
            <a:r>
              <a:rPr lang="en-US" sz="1300" b="1" u="sng" dirty="0">
                <a:solidFill>
                  <a:srgbClr val="FFFF00"/>
                </a:solidFill>
              </a:rPr>
              <a:t>$128 billion over 10 years</a:t>
            </a:r>
            <a:r>
              <a:rPr lang="en-US" sz="1300" dirty="0">
                <a:solidFill>
                  <a:srgbClr val="FFFF00"/>
                </a:solidFill>
              </a:rPr>
              <a:t> to cover all of the states infrastructure financing gap. </a:t>
            </a:r>
            <a:r>
              <a:rPr lang="en-US" sz="1300" dirty="0"/>
              <a:t>(</a:t>
            </a:r>
            <a:r>
              <a:rPr lang="en-US" sz="1300" dirty="0">
                <a:hlinkClick r:id="rId3"/>
              </a:rPr>
              <a:t>IIJA only $11.1 B </a:t>
            </a:r>
            <a:r>
              <a:rPr lang="en-US" sz="1300" dirty="0"/>
              <a:t>new money)</a:t>
            </a:r>
          </a:p>
          <a:p>
            <a:pPr marL="149333" indent="-149333" eaLnBrk="1" hangingPunct="1">
              <a:defRPr/>
            </a:pPr>
            <a:r>
              <a:rPr lang="en-US" sz="1300" dirty="0"/>
              <a:t>Spending would create up to 638,000 new, family sustaining jobs, with Buy America provisions to promote American manufacturing.</a:t>
            </a:r>
          </a:p>
          <a:p>
            <a:pPr marL="149333" indent="-149333" eaLnBrk="1" hangingPunct="1">
              <a:defRPr/>
            </a:pPr>
            <a:r>
              <a:rPr lang="en-US" sz="1300" dirty="0"/>
              <a:t>Full financing for big ticket projects like: Chicago-Detroit-Toronto high speed rail. Replace ALL lead service lines incl. </a:t>
            </a:r>
            <a:r>
              <a:rPr lang="en-US" sz="1300" dirty="0">
                <a:solidFill>
                  <a:srgbClr val="FFFF00"/>
                </a:solidFill>
                <a:hlinkClick r:id="rId4"/>
              </a:rPr>
              <a:t>Flint</a:t>
            </a:r>
            <a:r>
              <a:rPr lang="en-US" sz="1300" dirty="0">
                <a:solidFill>
                  <a:srgbClr val="FFFF00"/>
                </a:solidFill>
              </a:rPr>
              <a:t> and </a:t>
            </a:r>
            <a:r>
              <a:rPr lang="en-US" sz="1300" dirty="0">
                <a:solidFill>
                  <a:srgbClr val="FFFF00"/>
                </a:solidFill>
                <a:hlinkClick r:id="rId5"/>
              </a:rPr>
              <a:t>Benton Harbor</a:t>
            </a:r>
            <a:r>
              <a:rPr lang="en-US" sz="1300" dirty="0">
                <a:solidFill>
                  <a:srgbClr val="FFFF00"/>
                </a:solidFill>
              </a:rPr>
              <a:t>.</a:t>
            </a: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ASCE </a:t>
            </a:r>
            <a:r>
              <a:rPr lang="en-US" sz="1300" dirty="0">
                <a:solidFill>
                  <a:srgbClr val="FFFF00"/>
                </a:solidFill>
                <a:hlinkClick r:id="rId6"/>
              </a:rPr>
              <a:t>2018 Report Card </a:t>
            </a:r>
            <a:r>
              <a:rPr lang="en-US" sz="1300" dirty="0">
                <a:solidFill>
                  <a:srgbClr val="FFFF00"/>
                </a:solidFill>
              </a:rPr>
              <a:t>D+ for infrastructure (D- for roads; </a:t>
            </a:r>
            <a:r>
              <a:rPr lang="en-US" sz="1300" dirty="0">
                <a:solidFill>
                  <a:srgbClr val="FFFF00"/>
                </a:solidFill>
                <a:hlinkClick r:id="rId7"/>
              </a:rPr>
              <a:t>11% of bridges </a:t>
            </a:r>
            <a:r>
              <a:rPr lang="en-US" sz="1300" dirty="0">
                <a:solidFill>
                  <a:srgbClr val="FFFF00"/>
                </a:solidFill>
              </a:rPr>
              <a:t>structurally deficient).</a:t>
            </a:r>
            <a:endParaRPr lang="en-US" sz="1300" dirty="0"/>
          </a:p>
          <a:p>
            <a:pPr marL="149333" indent="-149333" eaLnBrk="1" hangingPunct="1">
              <a:defRPr/>
            </a:pPr>
            <a:r>
              <a:rPr lang="en-US" sz="1300" dirty="0"/>
              <a:t>Direct financing for: schools ($1.3 B gap), local roads, stormwater, drinking water and sewer systems ($7.5 B gap), </a:t>
            </a:r>
            <a:r>
              <a:rPr lang="en-US" sz="1300" dirty="0">
                <a:solidFill>
                  <a:srgbClr val="FFFF00"/>
                </a:solidFill>
              </a:rPr>
              <a:t>affordable broadband</a:t>
            </a:r>
            <a:r>
              <a:rPr lang="en-US" sz="1300" dirty="0"/>
              <a:t>, and </a:t>
            </a:r>
            <a:r>
              <a:rPr lang="en-US" sz="1300" dirty="0">
                <a:solidFill>
                  <a:srgbClr val="FFFF00"/>
                </a:solidFill>
              </a:rPr>
              <a:t>affordable housing.</a:t>
            </a:r>
            <a:r>
              <a:rPr lang="en-US" sz="1400" dirty="0">
                <a:solidFill>
                  <a:srgbClr val="FFFF00"/>
                </a:solidFill>
              </a:rPr>
              <a:t> Complements MI </a:t>
            </a:r>
            <a:r>
              <a:rPr lang="en-US" sz="1400" dirty="0">
                <a:solidFill>
                  <a:srgbClr val="FFFF00"/>
                </a:solidFill>
                <a:hlinkClick r:id="rId8"/>
              </a:rPr>
              <a:t>homelessness program</a:t>
            </a:r>
            <a:r>
              <a:rPr lang="en-US" sz="1400" dirty="0">
                <a:hlinkClick r:id="rId8"/>
              </a:rPr>
              <a:t>.</a:t>
            </a:r>
            <a:endParaRPr lang="en-US" sz="1300" dirty="0"/>
          </a:p>
          <a:p>
            <a:pPr marL="149333" indent="-149333" eaLnBrk="1" hangingPunct="1">
              <a:defRPr/>
            </a:pPr>
            <a:r>
              <a:rPr lang="en-US" sz="1300" dirty="0"/>
              <a:t>Rebuild Detroit </a:t>
            </a:r>
            <a:r>
              <a:rPr lang="en-US" sz="1300" dirty="0">
                <a:hlinkClick r:id="rId9"/>
              </a:rPr>
              <a:t>(#1 neediest city) </a:t>
            </a:r>
            <a:r>
              <a:rPr lang="en-US" sz="1300" dirty="0"/>
              <a:t>where </a:t>
            </a:r>
            <a:r>
              <a:rPr lang="en-US" sz="1300" dirty="0">
                <a:hlinkClick r:id="rId10"/>
              </a:rPr>
              <a:t>1 in 5 families faced eviction</a:t>
            </a:r>
            <a:r>
              <a:rPr lang="en-US" sz="1300" dirty="0"/>
              <a:t> in 2022. Transport workers efficiently to jobs.</a:t>
            </a:r>
            <a:endParaRPr lang="en-US" sz="13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300" dirty="0"/>
              <a:t>Enhance education to </a:t>
            </a:r>
            <a:r>
              <a:rPr lang="en-US" sz="1300" dirty="0">
                <a:solidFill>
                  <a:srgbClr val="FFFF00"/>
                </a:solidFill>
              </a:rPr>
              <a:t>train workers </a:t>
            </a:r>
            <a:r>
              <a:rPr lang="en-US" sz="1300" dirty="0"/>
              <a:t>in needed fields. Ex: LIUNA trade apprenticeship programs.</a:t>
            </a: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Improve state and city finances</a:t>
            </a:r>
            <a:r>
              <a:rPr lang="en-US" sz="1300" dirty="0"/>
              <a:t>. </a:t>
            </a:r>
            <a:r>
              <a:rPr lang="en-US" sz="1300" dirty="0">
                <a:solidFill>
                  <a:srgbClr val="FFFF00"/>
                </a:solidFill>
              </a:rPr>
              <a:t>Grow Businesses. Restore manufacturing. Create jobs, jobs, jobs.</a:t>
            </a:r>
            <a:endParaRPr lang="en-US" sz="1300" dirty="0"/>
          </a:p>
          <a:p>
            <a:pPr marL="0" indent="0" eaLnBrk="1" hangingPunct="1">
              <a:buNone/>
              <a:defRPr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D09AC-3C61-1343-9DAC-8644F573B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3991" y="1711867"/>
            <a:ext cx="6101689" cy="4393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99C16-0976-E041-AD0E-D3D3B6FB2D5D}"/>
              </a:ext>
            </a:extLst>
          </p:cNvPr>
          <p:cNvSpPr txBox="1"/>
          <p:nvPr/>
        </p:nvSpPr>
        <p:spPr>
          <a:xfrm>
            <a:off x="5846889" y="6105525"/>
            <a:ext cx="631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2"/>
              </a:rPr>
              <a:t>Michigan has the third worst pothole problem nationwide</a:t>
            </a:r>
            <a:r>
              <a:rPr lang="en-US" dirty="0"/>
              <a:t>. Each motorist pays $644/year in repairs. Feb. 4, 2022.</a:t>
            </a:r>
          </a:p>
        </p:txBody>
      </p:sp>
    </p:spTree>
    <p:extLst>
      <p:ext uri="{BB962C8B-B14F-4D97-AF65-F5344CB8AC3E}">
        <p14:creationId xmlns:p14="http://schemas.microsoft.com/office/powerpoint/2010/main" val="3641812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Minnesota?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915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37D1F859-E961-C54A-B154-39AD8E89338A}" type="slidenum">
              <a:rPr lang="en-US" sz="3600">
                <a:solidFill>
                  <a:srgbClr val="FFFFFF"/>
                </a:solidFill>
              </a:rPr>
              <a:pPr/>
              <a:t>33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16560" y="2205038"/>
            <a:ext cx="5110480" cy="43449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400" b="1" dirty="0"/>
              <a:t>Minnesota will receive the following from the NIB:</a:t>
            </a:r>
          </a:p>
          <a:p>
            <a:pPr marL="149333" indent="-149333" eaLnBrk="1" hangingPunct="1">
              <a:defRPr/>
            </a:pPr>
            <a:r>
              <a:rPr lang="en-US" sz="1400" dirty="0">
                <a:solidFill>
                  <a:srgbClr val="FFFF00"/>
                </a:solidFill>
              </a:rPr>
              <a:t>Up to $83 billion over 10 years </a:t>
            </a:r>
            <a:r>
              <a:rPr lang="en-US" sz="1400" dirty="0"/>
              <a:t>(only $7 B from IIJA).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Create up to 414,800 new, family sustaining wage jobs, Buy America provisions to promote American manufacturing.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Full financing </a:t>
            </a:r>
            <a:r>
              <a:rPr lang="en-US" sz="1400" dirty="0">
                <a:solidFill>
                  <a:srgbClr val="FFFF00"/>
                </a:solidFill>
              </a:rPr>
              <a:t>for big ticket projects </a:t>
            </a:r>
            <a:r>
              <a:rPr lang="en-US" sz="1400" dirty="0"/>
              <a:t>that complement Minnesota’s diversified manufacturing economy. Includes </a:t>
            </a:r>
            <a:r>
              <a:rPr lang="en-US" sz="1400" dirty="0">
                <a:solidFill>
                  <a:srgbClr val="FFFF00"/>
                </a:solidFill>
              </a:rPr>
              <a:t>expanded freight and high speed rail, expanding Minneapolis as an economic hub, improved inland waterways</a:t>
            </a:r>
            <a:r>
              <a:rPr lang="en-US" sz="1400" dirty="0"/>
              <a:t>, and better inter-state coordination and investments to </a:t>
            </a:r>
            <a:r>
              <a:rPr lang="en-US" sz="1400" dirty="0">
                <a:hlinkClick r:id="rId2"/>
              </a:rPr>
              <a:t>improve flood control</a:t>
            </a:r>
            <a:r>
              <a:rPr lang="en-US" sz="1400" dirty="0"/>
              <a:t>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Improve </a:t>
            </a:r>
            <a:r>
              <a:rPr lang="en-US" sz="1400" dirty="0">
                <a:hlinkClick r:id="rId3"/>
              </a:rPr>
              <a:t>C grade </a:t>
            </a:r>
            <a:r>
              <a:rPr lang="en-US" sz="1400" dirty="0"/>
              <a:t>on infrastructure. 10-year financing for: state roads underfunded by $9 billion; aging public transportation; Lake Superior ports; $3.8 billion for drinking water + $1.2 B for wastewater; $1.3 B for </a:t>
            </a:r>
            <a:r>
              <a:rPr lang="en-US" sz="1400" dirty="0">
                <a:hlinkClick r:id="rId4"/>
              </a:rPr>
              <a:t>complete broadband</a:t>
            </a:r>
            <a:r>
              <a:rPr lang="en-US" sz="1400" dirty="0"/>
              <a:t>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Provide training for workers in needed fields. Ex: LIUNA trade  apprenticeship programs.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Promote inner-city community development. And </a:t>
            </a:r>
            <a:r>
              <a:rPr lang="en-US" sz="1400" dirty="0">
                <a:solidFill>
                  <a:srgbClr val="FFFF00"/>
                </a:solidFill>
              </a:rPr>
              <a:t>build affordable housing.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BE3021D-A472-0C46-B25B-F28165386D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60110" y="2205038"/>
            <a:ext cx="6008370" cy="44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8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Mississippi?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34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48791" y="1885394"/>
            <a:ext cx="5509263" cy="4751943"/>
          </a:xfrm>
        </p:spPr>
        <p:txBody>
          <a:bodyPr/>
          <a:lstStyle/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400" dirty="0"/>
              <a:t> 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MS will receive the following from the NIB: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>
                <a:solidFill>
                  <a:srgbClr val="FFFF00"/>
                </a:solidFill>
              </a:rPr>
              <a:t>Up to </a:t>
            </a:r>
            <a:r>
              <a:rPr lang="en-US" sz="1600" b="1" u="sng" dirty="0">
                <a:solidFill>
                  <a:srgbClr val="FFFF00"/>
                </a:solidFill>
              </a:rPr>
              <a:t>$47 billion over 10 years</a:t>
            </a:r>
            <a:r>
              <a:rPr lang="en-US" sz="1600" dirty="0">
                <a:solidFill>
                  <a:srgbClr val="FFFF00"/>
                </a:solidFill>
              </a:rPr>
              <a:t>, creating 235,000 new, family sustaining jobs.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>
                <a:solidFill>
                  <a:srgbClr val="FFFF00"/>
                </a:solidFill>
              </a:rPr>
              <a:t>Of that, $2 billion for Jackson’s water treatment plant and pipe distribution system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(Compared to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hlinkClick r:id="rId3"/>
              </a:rPr>
              <a:t>$429 million for water from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IIJA for entire state). </a:t>
            </a:r>
            <a:r>
              <a:rPr lang="en-US" sz="1600" dirty="0">
                <a:solidFill>
                  <a:srgbClr val="FFFF00"/>
                </a:solidFill>
              </a:rPr>
              <a:t>Also, gets all the lead out.</a:t>
            </a:r>
          </a:p>
          <a:p>
            <a:pPr marL="0" indent="0" eaLnBrk="1" hangingPunct="1">
              <a:spcBef>
                <a:spcPts val="400"/>
              </a:spcBef>
              <a:buFont typeface="Arial" charset="0"/>
              <a:buNone/>
              <a:defRPr/>
            </a:pPr>
            <a:endParaRPr lang="en-US" sz="1600" b="1" dirty="0"/>
          </a:p>
          <a:p>
            <a:pPr marL="0" indent="0" eaLnBrk="1" hangingPunct="1">
              <a:spcBef>
                <a:spcPts val="400"/>
              </a:spcBef>
              <a:buFont typeface="Arial" charset="0"/>
              <a:buNone/>
              <a:defRPr/>
            </a:pPr>
            <a:r>
              <a:rPr lang="en-US" sz="1600" b="1" dirty="0"/>
              <a:t>Other Benefits from NIB: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600" dirty="0"/>
              <a:t>Fix Roads (40% in poor condition), bridges (with a $1.6 billion funding gap), levees and dams (scores rated in unacceptable condition), affordable housing and broadband, public transport, and more. 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600" dirty="0"/>
              <a:t>Improve MS economy (</a:t>
            </a:r>
            <a:r>
              <a:rPr lang="en-US" sz="1800" u="sng" dirty="0">
                <a:hlinkClick r:id="rId4"/>
              </a:rPr>
              <a:t>lowest per capita</a:t>
            </a:r>
            <a:r>
              <a:rPr lang="en-US" sz="1600" dirty="0"/>
              <a:t> in nation). Enhance education to </a:t>
            </a:r>
            <a:r>
              <a:rPr lang="en-US" sz="1600" dirty="0">
                <a:solidFill>
                  <a:srgbClr val="FFFF00"/>
                </a:solidFill>
              </a:rPr>
              <a:t>train workers</a:t>
            </a:r>
            <a:r>
              <a:rPr lang="en-US" sz="1600" dirty="0"/>
              <a:t>. 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600" dirty="0">
                <a:solidFill>
                  <a:srgbClr val="FFFF00"/>
                </a:solidFill>
              </a:rPr>
              <a:t>Improve state and city finances </a:t>
            </a:r>
            <a:r>
              <a:rPr lang="en-US" sz="1600" dirty="0"/>
              <a:t>through economic growth, including to repay back loans. Trust Fund grants for poorest communities.</a:t>
            </a:r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95C9C7-084F-2149-AAF5-FA743A09C4A2}"/>
              </a:ext>
            </a:extLst>
          </p:cNvPr>
          <p:cNvSpPr txBox="1"/>
          <p:nvPr/>
        </p:nvSpPr>
        <p:spPr>
          <a:xfrm>
            <a:off x="6270535" y="5806340"/>
            <a:ext cx="550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linkClick r:id="rId5"/>
              </a:rPr>
              <a:t>Mississippi capital’s water disaster developed over decades</a:t>
            </a:r>
            <a:endParaRPr lang="en-US" sz="1600" b="1" dirty="0"/>
          </a:p>
          <a:p>
            <a:pPr algn="ctr"/>
            <a:r>
              <a:rPr lang="en-US" sz="1600" dirty="0"/>
              <a:t>By EMILY WAGSTER PETTUS, September 5, 2022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D78BA65-CE88-724B-9438-EDA7E8B711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207125" y="2121032"/>
            <a:ext cx="5636084" cy="360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64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Missouri?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915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37D1F859-E961-C54A-B154-39AD8E89338A}" type="slidenum">
              <a:rPr lang="en-US" sz="3600">
                <a:solidFill>
                  <a:srgbClr val="FFFFFF"/>
                </a:solidFill>
              </a:rPr>
              <a:pPr/>
              <a:t>35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1038" y="2205038"/>
            <a:ext cx="4697412" cy="43449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400" b="1" dirty="0"/>
              <a:t>Missouri will receive the following from the NIB:</a:t>
            </a:r>
          </a:p>
          <a:p>
            <a:pPr marL="149333" indent="-149333" eaLnBrk="1" hangingPunct="1">
              <a:defRPr/>
            </a:pPr>
            <a:r>
              <a:rPr lang="en-US" sz="1400" dirty="0">
                <a:solidFill>
                  <a:srgbClr val="FFFF00"/>
                </a:solidFill>
              </a:rPr>
              <a:t>Up to $116 billion over 10 years </a:t>
            </a:r>
            <a:r>
              <a:rPr lang="en-US" sz="1400" dirty="0"/>
              <a:t>(only $7 B from IIJA).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creating up to 582,000 new, family sustaining wage jobs, Buy America provisions to promote American manufacturing.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Full financing </a:t>
            </a:r>
            <a:r>
              <a:rPr lang="en-US" sz="1400" dirty="0">
                <a:solidFill>
                  <a:srgbClr val="FFFF00"/>
                </a:solidFill>
              </a:rPr>
              <a:t>for big ticket projects </a:t>
            </a:r>
            <a:r>
              <a:rPr lang="en-US" sz="1400" dirty="0"/>
              <a:t>that complement Missouri a leading transportation logistics hub. That includes </a:t>
            </a:r>
            <a:r>
              <a:rPr lang="en-US" sz="1400" dirty="0">
                <a:solidFill>
                  <a:srgbClr val="FFFF00"/>
                </a:solidFill>
              </a:rPr>
              <a:t>expanded freight and passenger rail, improved inland waterways</a:t>
            </a:r>
            <a:r>
              <a:rPr lang="en-US" sz="1400" dirty="0"/>
              <a:t>, and better inter-state coordination and investments to improve flood control.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Improve state and city finances through economic growth. Direct financing for: schools, to </a:t>
            </a:r>
            <a:r>
              <a:rPr lang="en-US" sz="1400" dirty="0">
                <a:solidFill>
                  <a:srgbClr val="FFFF00"/>
                </a:solidFill>
              </a:rPr>
              <a:t>replace </a:t>
            </a:r>
            <a:r>
              <a:rPr lang="en-US" sz="1400" dirty="0">
                <a:solidFill>
                  <a:srgbClr val="FFFF00"/>
                </a:solidFill>
                <a:hlinkClick r:id="rId2"/>
              </a:rPr>
              <a:t>lead lines water service lines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FFFF00"/>
                </a:solidFill>
              </a:rPr>
              <a:t>fix: local roads, </a:t>
            </a:r>
            <a:r>
              <a:rPr lang="en-US" sz="1400" dirty="0" err="1"/>
              <a:t>stormwater</a:t>
            </a:r>
            <a:r>
              <a:rPr lang="en-US" sz="1400" dirty="0"/>
              <a:t>, and sewer systems, broadband in rural &amp; urban areas.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Provide training for workers in needed fields. Ex: LIUNA trade  apprenticeship programs.</a:t>
            </a:r>
          </a:p>
          <a:p>
            <a:pPr marL="149333" indent="-149333" eaLnBrk="1" hangingPunct="1">
              <a:defRPr/>
            </a:pPr>
            <a:r>
              <a:rPr lang="en-US" sz="1400" dirty="0"/>
              <a:t>Promote inner-city community development. And build affordable housing.</a:t>
            </a:r>
          </a:p>
        </p:txBody>
      </p:sp>
      <p:sp>
        <p:nvSpPr>
          <p:cNvPr id="49156" name="Content Placeholder 2"/>
          <p:cNvSpPr>
            <a:spLocks noGrp="1"/>
          </p:cNvSpPr>
          <p:nvPr>
            <p:ph sz="half" idx="2"/>
          </p:nvPr>
        </p:nvSpPr>
        <p:spPr>
          <a:xfrm>
            <a:off x="5594350" y="2336800"/>
            <a:ext cx="5765800" cy="40687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dirty="0">
              <a:latin typeface="Trebuchet MS" charset="0"/>
            </a:endParaRPr>
          </a:p>
          <a:p>
            <a:pPr marL="0" indent="0">
              <a:buFont typeface="Arial" charset="0"/>
              <a:buNone/>
            </a:pPr>
            <a:endParaRPr lang="en-US" dirty="0">
              <a:latin typeface="Trebuchet MS" charset="0"/>
            </a:endParaRPr>
          </a:p>
          <a:p>
            <a:pPr marL="0" indent="0">
              <a:buFont typeface="Arial" charset="0"/>
              <a:buNone/>
            </a:pPr>
            <a:endParaRPr lang="en-US" dirty="0">
              <a:latin typeface="Trebuchet MS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Trebuchet MS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Trebuchet MS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Trebuchet MS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Trebuchet MS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Trebuchet MS" charset="0"/>
            </a:endParaRPr>
          </a:p>
          <a:p>
            <a:pPr marL="0" indent="0" algn="ctr">
              <a:buFont typeface="Arial" charset="0"/>
              <a:buNone/>
            </a:pPr>
            <a:r>
              <a:rPr lang="en-US" sz="1600" dirty="0">
                <a:latin typeface="Trebuchet MS" charset="0"/>
              </a:rPr>
              <a:t>Missouri’s central location has long been a major logistics advantage. But, natural and long-held advantages can evaporate in the face of regional, national and global competition, especially if critical ongoing and new investments aren’t made.</a:t>
            </a:r>
          </a:p>
        </p:txBody>
      </p:sp>
      <p:pic>
        <p:nvPicPr>
          <p:cNvPr id="49157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2336800"/>
            <a:ext cx="5057775" cy="259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49" y="1519773"/>
            <a:ext cx="6111875" cy="39465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Nevada?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36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79699" y="2054712"/>
            <a:ext cx="5661736" cy="4690334"/>
          </a:xfrm>
        </p:spPr>
        <p:txBody>
          <a:bodyPr/>
          <a:lstStyle/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800" b="1" dirty="0"/>
              <a:t>NV will receive the following from the NIB: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Up to </a:t>
            </a:r>
            <a:r>
              <a:rPr lang="en-US" sz="1400" b="1" u="sng" dirty="0">
                <a:solidFill>
                  <a:srgbClr val="FFFF00"/>
                </a:solidFill>
              </a:rPr>
              <a:t>$37 billion over 10 years </a:t>
            </a:r>
            <a:r>
              <a:rPr lang="en-US" sz="1400" b="1" dirty="0">
                <a:solidFill>
                  <a:srgbClr val="FFFF00"/>
                </a:solidFill>
              </a:rPr>
              <a:t>for transportation, water, broadband, schools, and resiliency.</a:t>
            </a:r>
            <a:r>
              <a:rPr lang="en-US" sz="1400" dirty="0">
                <a:solidFill>
                  <a:srgbClr val="FFFF00"/>
                </a:solidFill>
              </a:rPr>
              <a:t> Creates 185,000 new, family sustaining jobs.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Compare to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hlinkClick r:id="rId3"/>
              </a:rPr>
              <a:t>$4.1 B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from Bipartisan Infrastructure Deal (of which only $400 M for water; $100 M for broadband).</a:t>
            </a:r>
            <a:endParaRPr lang="en-US" sz="1400" b="1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800" b="1" dirty="0"/>
              <a:t>Water Infrastructure + Water Management: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Safe drinking water</a:t>
            </a:r>
            <a:r>
              <a:rPr lang="en-US" sz="1400" dirty="0"/>
              <a:t>, sewer, and stormwater systems.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Mega Water projects </a:t>
            </a:r>
            <a:r>
              <a:rPr lang="en-US" sz="1400" dirty="0"/>
              <a:t>to address </a:t>
            </a:r>
            <a:r>
              <a:rPr lang="en-US" sz="1400" dirty="0">
                <a:hlinkClick r:id="rId4"/>
              </a:rPr>
              <a:t>Western drought</a:t>
            </a:r>
            <a:r>
              <a:rPr lang="en-US" sz="1400" dirty="0"/>
              <a:t>: water importation, desalination, capturing rainwater in local aquifers, primary water, and irrigation and agricultural conservation.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800" b="1" dirty="0"/>
              <a:t>Connecting the State: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High Speed Rail connecting: Reno-Las Vegas-LA; San Francisco-Reno-UT.</a:t>
            </a:r>
            <a:r>
              <a:rPr lang="en-US" sz="1400" dirty="0"/>
              <a:t> Stimulates economic growth.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Affordable broadband </a:t>
            </a:r>
            <a:r>
              <a:rPr lang="en-US" sz="1400" dirty="0"/>
              <a:t>everywhere, to improve farm/ranch technologies, and provide tele-education &amp; health.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/>
              <a:t>Improved </a:t>
            </a:r>
            <a:r>
              <a:rPr lang="en-US" sz="1400" dirty="0">
                <a:solidFill>
                  <a:srgbClr val="FFFF00"/>
                </a:solidFill>
              </a:rPr>
              <a:t>local roads, bridges</a:t>
            </a:r>
            <a:r>
              <a:rPr lang="en-US" sz="1400" dirty="0"/>
              <a:t>, and waterways, to move goods to market.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Electric Grid </a:t>
            </a:r>
            <a:r>
              <a:rPr lang="en-US" sz="1400" dirty="0"/>
              <a:t>Resiliency. Renewable energy grid overlay.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5CF9F-4141-F345-B87C-CCFB6D5D8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715" y="5917224"/>
            <a:ext cx="6380285" cy="940776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>
                <a:hlinkClick r:id="rId5"/>
              </a:rPr>
              <a:t>What Will Happen to Las Vegas if Lake Mead Water Level Gets Too Low? </a:t>
            </a:r>
            <a:r>
              <a:rPr lang="en-US" sz="1600" b="1" dirty="0"/>
              <a:t>Newsweek, </a:t>
            </a:r>
            <a:r>
              <a:rPr lang="en-US" sz="1600" dirty="0"/>
              <a:t>1/16/23. Hoover Dam would stop producing electricity for 30 million people, and Las Vegas would lose 90% of its water supply.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AE1CC-1D74-1644-A916-1BDEA105F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434" y="1652953"/>
            <a:ext cx="6131869" cy="417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73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orient="vert"/>
          </p:nvPr>
        </p:nvSpPr>
        <p:spPr>
          <a:xfrm>
            <a:off x="10129838" y="609600"/>
            <a:ext cx="1073150" cy="4354513"/>
          </a:xfrm>
        </p:spPr>
        <p:txBody>
          <a:bodyPr/>
          <a:lstStyle/>
          <a:p>
            <a:pPr algn="ctr" eaLnBrk="1" hangingPunct="1"/>
            <a:r>
              <a:rPr lang="en-US" dirty="0" err="1">
                <a:latin typeface="Trebuchet MS" charset="0"/>
              </a:rPr>
              <a:t>Whats</a:t>
            </a:r>
            <a:r>
              <a:rPr lang="en-US" dirty="0">
                <a:latin typeface="Trebuchet MS" charset="0"/>
              </a:rPr>
              <a:t> in it for</a:t>
            </a:r>
            <a:br>
              <a:rPr lang="en-US" dirty="0">
                <a:latin typeface="Trebuchet MS" charset="0"/>
              </a:rPr>
            </a:br>
            <a:r>
              <a:rPr lang="en-US" dirty="0">
                <a:latin typeface="Trebuchet MS" charset="0"/>
              </a:rPr>
              <a:t> New Jersey?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F05E3-D6F6-EB4B-A212-373463D98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27" y="4099034"/>
            <a:ext cx="9075750" cy="2390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6930CE-08CD-9341-9E76-512447742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27" y="89151"/>
            <a:ext cx="9075750" cy="4009884"/>
          </a:xfrm>
          <a:prstGeom prst="rect">
            <a:avLst/>
          </a:prstGeom>
        </p:spPr>
      </p:pic>
      <p:sp>
        <p:nvSpPr>
          <p:cNvPr id="2765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D1D1A6EF-A23E-1C46-92B4-17479EDF0BF1}" type="slidenum">
              <a:rPr lang="en-US" sz="3600">
                <a:solidFill>
                  <a:srgbClr val="FFFFFF"/>
                </a:solidFill>
              </a:rPr>
              <a:pPr/>
              <a:t>37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9F99E-9655-8648-9436-84E81BBF6E00}"/>
              </a:ext>
            </a:extLst>
          </p:cNvPr>
          <p:cNvSpPr txBox="1"/>
          <p:nvPr/>
        </p:nvSpPr>
        <p:spPr>
          <a:xfrm>
            <a:off x="404583" y="6488668"/>
            <a:ext cx="907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American Society of Civil Engineers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Report Card for New Jersey</a:t>
            </a:r>
            <a:r>
              <a:rPr lang="en-US" dirty="0">
                <a:effectLst/>
                <a:hlinkClick r:id="rId4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412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New Mexico?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38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40414" y="1952978"/>
            <a:ext cx="5120208" cy="4728882"/>
          </a:xfrm>
        </p:spPr>
        <p:txBody>
          <a:bodyPr/>
          <a:lstStyle/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Infrastructure and the Economy: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>
                <a:solidFill>
                  <a:srgbClr val="FFFF00"/>
                </a:solidFill>
              </a:rPr>
              <a:t>Roads, bridges, dams, &amp; water infrastructure in poor condition. 20% of homes lack internet. Severe drought. Power grid needs expanding.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>
                <a:solidFill>
                  <a:srgbClr val="FFFF00"/>
                </a:solidFill>
              </a:rPr>
              <a:t>Sparce population; large land mass.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300" dirty="0"/>
              <a:t>Second highest </a:t>
            </a:r>
            <a:r>
              <a:rPr lang="en-US" sz="1300" dirty="0">
                <a:hlinkClick r:id="rId3"/>
              </a:rPr>
              <a:t>poverty rate </a:t>
            </a:r>
            <a:r>
              <a:rPr lang="en-US" sz="1300" dirty="0"/>
              <a:t>(18.2%). 3</a:t>
            </a:r>
            <a:r>
              <a:rPr lang="en-US" sz="1300" baseline="30000" dirty="0"/>
              <a:t>rd</a:t>
            </a:r>
            <a:r>
              <a:rPr lang="en-US" sz="1300" dirty="0"/>
              <a:t> highest Tribal population.  </a:t>
            </a:r>
            <a:r>
              <a:rPr lang="en-US" sz="1300" dirty="0">
                <a:hlinkClick r:id="rId4"/>
              </a:rPr>
              <a:t>Agriculture</a:t>
            </a:r>
            <a:r>
              <a:rPr lang="en-US" sz="1300" dirty="0"/>
              <a:t> accounts for 52% of land use, and 7% of employment. Affected by water scarcity. 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endParaRPr lang="en-US" sz="1600" b="1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NM will receive the following from the NIB: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>
                <a:solidFill>
                  <a:srgbClr val="FFFF00"/>
                </a:solidFill>
              </a:rPr>
              <a:t>Up to </a:t>
            </a:r>
            <a:r>
              <a:rPr lang="en-US" sz="1600" b="1" u="sng" dirty="0">
                <a:solidFill>
                  <a:srgbClr val="FFFF00"/>
                </a:solidFill>
              </a:rPr>
              <a:t>$33 billion over 10 years</a:t>
            </a:r>
            <a:r>
              <a:rPr lang="en-US" sz="1600" dirty="0">
                <a:solidFill>
                  <a:srgbClr val="FFFF00"/>
                </a:solidFill>
              </a:rPr>
              <a:t>, creating 160,000 new, family sustaining jobs.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(Compared to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hlinkClick r:id="rId5"/>
              </a:rPr>
              <a:t>$3.7 B from BIL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 eaLnBrk="1" hangingPunct="1">
              <a:spcBef>
                <a:spcPts val="400"/>
              </a:spcBef>
              <a:buFont typeface="Arial" charset="0"/>
              <a:buNone/>
              <a:defRPr/>
            </a:pPr>
            <a:endParaRPr lang="en-US" sz="1600" b="1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US" sz="1600" b="1" dirty="0"/>
              <a:t>Other Benefits from NIB: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/>
              <a:t>Enhance education to </a:t>
            </a:r>
            <a:r>
              <a:rPr lang="en-US" sz="1600" dirty="0">
                <a:solidFill>
                  <a:srgbClr val="FFFF00"/>
                </a:solidFill>
              </a:rPr>
              <a:t>train workers </a:t>
            </a:r>
            <a:r>
              <a:rPr lang="en-US" sz="1600" dirty="0"/>
              <a:t>in new industries. 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r>
              <a:rPr lang="en-US" sz="1600" dirty="0"/>
              <a:t>Improve state and city finances through economic growth.</a:t>
            </a:r>
          </a:p>
          <a:p>
            <a:pPr marL="149333" indent="-149333" eaLnBrk="1" hangingPunct="1">
              <a:spcBef>
                <a:spcPts val="400"/>
              </a:spcBef>
              <a:defRPr/>
            </a:pPr>
            <a:endParaRPr lang="en-US" sz="1300" dirty="0"/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34EEB-84C9-2D45-BBBD-641A1B28D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7022" y="2054832"/>
            <a:ext cx="6384565" cy="462702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NM will receive the following from the NIB: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AFCB6-3998-AC42-95AC-D29197358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622" y="1512711"/>
            <a:ext cx="6790964" cy="51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58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New York State?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5017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D514224A-4D5D-1843-AE3D-8E7BF21A9C11}" type="slidenum">
              <a:rPr lang="en-US" sz="3600">
                <a:solidFill>
                  <a:srgbClr val="FFFFFF"/>
                </a:solidFill>
              </a:rPr>
              <a:pPr/>
              <a:t>39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45688" y="2024856"/>
            <a:ext cx="5084956" cy="4743806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400" b="1" dirty="0">
                <a:solidFill>
                  <a:srgbClr val="FFFF00"/>
                </a:solidFill>
              </a:rPr>
              <a:t>NY State will receive</a:t>
            </a:r>
            <a:r>
              <a:rPr lang="en-US" sz="1400" b="1" dirty="0"/>
              <a:t> the following from the NIB:</a:t>
            </a:r>
          </a:p>
          <a:p>
            <a:pPr marL="149333" indent="-149333" eaLnBrk="1" hangingPunct="1">
              <a:defRPr/>
            </a:pPr>
            <a:r>
              <a:rPr lang="en-US" sz="1200" b="1" u="sng" dirty="0">
                <a:solidFill>
                  <a:srgbClr val="FFFF00"/>
                </a:solidFill>
              </a:rPr>
              <a:t>Up to $322 billion new money over 10 years</a:t>
            </a:r>
            <a:r>
              <a:rPr lang="en-US" sz="1200" b="1" dirty="0">
                <a:solidFill>
                  <a:srgbClr val="FFFF00"/>
                </a:solidFill>
              </a:rPr>
              <a:t>.  </a:t>
            </a:r>
            <a:r>
              <a:rPr lang="en-US" sz="1200" b="1" dirty="0"/>
              <a:t>(Compared to $27 B only from the IIJA.)</a:t>
            </a:r>
            <a:endParaRPr lang="en-US" sz="1200" dirty="0"/>
          </a:p>
          <a:p>
            <a:pPr marL="149333" indent="-149333" eaLnBrk="1" hangingPunct="1">
              <a:defRPr/>
            </a:pPr>
            <a:r>
              <a:rPr lang="en-US" sz="1200" dirty="0"/>
              <a:t>Creates up to 1.6 million new, family sustaining wage jobs, Buy America provisions to promote American manufacturing. </a:t>
            </a:r>
          </a:p>
          <a:p>
            <a:pPr marL="149333" indent="-149333" eaLnBrk="1" hangingPunct="1">
              <a:defRPr/>
            </a:pPr>
            <a:r>
              <a:rPr lang="en-US" sz="1200" dirty="0"/>
              <a:t>FULL financing for big ticket projects like: Gateway Project, high speed rail along the Northeast Corridor, general increase passenger rail to combat congestion and save fuel , and placing </a:t>
            </a:r>
            <a:r>
              <a:rPr lang="en-US" sz="1200" dirty="0">
                <a:solidFill>
                  <a:srgbClr val="FFFF00"/>
                </a:solidFill>
              </a:rPr>
              <a:t>the Metropolitan Transit Authority on sound financial footing.</a:t>
            </a:r>
          </a:p>
          <a:p>
            <a:pPr marL="149333" indent="-149333" eaLnBrk="1" hangingPunct="1">
              <a:defRPr/>
            </a:pPr>
            <a:r>
              <a:rPr lang="en-US" sz="1200" dirty="0"/>
              <a:t>Improve state and city finances through economic growth.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Cities and Rural Areas would get:</a:t>
            </a:r>
          </a:p>
          <a:p>
            <a:pPr marL="149333" indent="-149333" eaLnBrk="1" hangingPunct="1">
              <a:defRPr/>
            </a:pPr>
            <a:r>
              <a:rPr lang="en-US" sz="1200" dirty="0">
                <a:solidFill>
                  <a:srgbClr val="FFFF00"/>
                </a:solidFill>
              </a:rPr>
              <a:t>Three high speed rail lines</a:t>
            </a:r>
            <a:r>
              <a:rPr lang="en-US" sz="1200" dirty="0"/>
              <a:t>: North East Corridor from DC to Boston, Empire NYC-Albany, and Lakeshore Buffalo-Cleveland.</a:t>
            </a:r>
          </a:p>
          <a:p>
            <a:pPr marL="149333" indent="-149333" eaLnBrk="1" hangingPunct="1">
              <a:defRPr/>
            </a:pPr>
            <a:r>
              <a:rPr lang="en-US" sz="1200" dirty="0"/>
              <a:t>Direct financing for: schools, </a:t>
            </a:r>
            <a:r>
              <a:rPr lang="en-US" sz="1200" dirty="0">
                <a:solidFill>
                  <a:srgbClr val="FFFF00"/>
                </a:solidFill>
              </a:rPr>
              <a:t>to replace all city’s lead lines water service lines</a:t>
            </a:r>
            <a:r>
              <a:rPr lang="en-US" sz="1200" dirty="0"/>
              <a:t>, fix: local roads, </a:t>
            </a:r>
            <a:r>
              <a:rPr lang="en-US" sz="1200" dirty="0" err="1"/>
              <a:t>stormwater</a:t>
            </a:r>
            <a:r>
              <a:rPr lang="en-US" sz="1200" dirty="0"/>
              <a:t>, and sewer systems, and roll out </a:t>
            </a:r>
            <a:r>
              <a:rPr lang="en-US" sz="1200" dirty="0">
                <a:solidFill>
                  <a:srgbClr val="FFFF00"/>
                </a:solidFill>
              </a:rPr>
              <a:t>affordable broadband</a:t>
            </a:r>
            <a:r>
              <a:rPr lang="en-US" sz="1200" dirty="0"/>
              <a:t>.</a:t>
            </a:r>
          </a:p>
          <a:p>
            <a:pPr marL="149333" indent="-149333" eaLnBrk="1" hangingPunct="1">
              <a:defRPr/>
            </a:pPr>
            <a:r>
              <a:rPr lang="en-US" sz="1200" dirty="0"/>
              <a:t>Enhance education to </a:t>
            </a:r>
            <a:r>
              <a:rPr lang="en-US" sz="1200" dirty="0">
                <a:solidFill>
                  <a:srgbClr val="FFFF00"/>
                </a:solidFill>
              </a:rPr>
              <a:t>train workers </a:t>
            </a:r>
            <a:r>
              <a:rPr lang="en-US" sz="1200" dirty="0"/>
              <a:t>in needed fields. Ex: LIUNA trade  apprenticeship programs.</a:t>
            </a:r>
          </a:p>
          <a:p>
            <a:pPr marL="149333" indent="-149333" eaLnBrk="1" hangingPunct="1">
              <a:defRPr/>
            </a:pPr>
            <a:r>
              <a:rPr lang="en-US" sz="1200" dirty="0"/>
              <a:t>Promote inner-city community development. And </a:t>
            </a:r>
            <a:r>
              <a:rPr lang="en-US" sz="1200" dirty="0">
                <a:solidFill>
                  <a:srgbClr val="FFFF00"/>
                </a:solidFill>
              </a:rPr>
              <a:t>build affordable housing to complement the </a:t>
            </a:r>
            <a:r>
              <a:rPr lang="en-US" sz="1200" dirty="0">
                <a:solidFill>
                  <a:srgbClr val="FFFF00"/>
                </a:solidFill>
                <a:hlinkClick r:id="rId3"/>
              </a:rPr>
              <a:t>NY Comprehensive Housing Plan </a:t>
            </a:r>
            <a:r>
              <a:rPr lang="en-US" sz="1200" dirty="0">
                <a:solidFill>
                  <a:srgbClr val="FFFF00"/>
                </a:solidFill>
              </a:rPr>
              <a:t>and </a:t>
            </a:r>
            <a:r>
              <a:rPr lang="en-US" sz="1200" dirty="0">
                <a:solidFill>
                  <a:srgbClr val="FFFF00"/>
                </a:solidFill>
                <a:hlinkClick r:id="rId4"/>
              </a:rPr>
              <a:t>NY Housing Compact</a:t>
            </a:r>
            <a:r>
              <a:rPr lang="en-US" sz="12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0180" name="Content Placeholder 2"/>
          <p:cNvSpPr>
            <a:spLocks noGrp="1"/>
          </p:cNvSpPr>
          <p:nvPr>
            <p:ph sz="half" idx="2"/>
          </p:nvPr>
        </p:nvSpPr>
        <p:spPr>
          <a:xfrm>
            <a:off x="5594350" y="2336800"/>
            <a:ext cx="4700588" cy="3598863"/>
          </a:xfrm>
        </p:spPr>
        <p:txBody>
          <a:bodyPr/>
          <a:lstStyle/>
          <a:p>
            <a:endParaRPr lang="en-US" dirty="0">
              <a:latin typeface="Trebuchet M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F2339-951F-E14B-80F5-D6E826F3B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49" y="2275681"/>
            <a:ext cx="6077093" cy="41867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Shape 4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733550"/>
            <a:ext cx="36083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Shape 5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3367088"/>
            <a:ext cx="35956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Shape 5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4557713"/>
            <a:ext cx="236855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fld id="{18FDEAE8-2948-7B45-A84E-0180E3CEB5CA}" type="slidenum">
              <a:rPr lang="en-US" sz="3600">
                <a:solidFill>
                  <a:srgbClr val="FFFFFF"/>
                </a:solidFill>
              </a:rPr>
              <a:pPr algn="r"/>
              <a:t>4</a:t>
            </a:fld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9AD2D-0F90-2740-84B6-984D913F4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711" y="2985770"/>
            <a:ext cx="2908300" cy="295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0095DB-3FDC-EB48-8209-147CB205D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24" y="222253"/>
            <a:ext cx="11235690" cy="62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38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Ohio?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40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36305" y="2036191"/>
            <a:ext cx="5353789" cy="467283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OH 2021 ASCE Infrastructure Report Card Grade: C-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Grades of D for: Roads, stormwater, drinking water and wastewater ($13 B needed) inland waterways and transit.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300" dirty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300" dirty="0">
                <a:solidFill>
                  <a:srgbClr val="FFFF00"/>
                </a:solidFill>
              </a:rPr>
              <a:t>OH’s Economy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hlinkClick r:id="rId3"/>
              </a:rPr>
              <a:t>CNBC 2021 </a:t>
            </a:r>
            <a:r>
              <a:rPr lang="en-US" sz="1400" dirty="0"/>
              <a:t>rated OH top 10</a:t>
            </a:r>
            <a:r>
              <a:rPr lang="en-US" sz="1400" baseline="30000" dirty="0"/>
              <a:t>th</a:t>
            </a:r>
            <a:r>
              <a:rPr lang="en-US" sz="1400" dirty="0"/>
              <a:t> for doing business, but graded workforce and quality of life D-. Bond Rating: AA+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Manufacturing fallen from 53% of employment in 1942 to 13% in 2014. Walmart current top employer.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Today’s top industries: health care, aerospace &amp; defense, agriculture, auto manufacturing, and iron and steel.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en-US" sz="1400" b="1" dirty="0"/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dirty="0"/>
              <a:t>OH will receive the following from the NIB: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 u="sng" dirty="0">
                <a:solidFill>
                  <a:srgbClr val="FFFF00"/>
                </a:solidFill>
              </a:rPr>
              <a:t>Up to $163 billion over 10 years </a:t>
            </a:r>
            <a:r>
              <a:rPr lang="en-US" sz="1400" dirty="0">
                <a:solidFill>
                  <a:srgbClr val="FFFF00"/>
                </a:solidFill>
              </a:rPr>
              <a:t>to cover all of the states infrastructure financing gap. </a:t>
            </a:r>
            <a:r>
              <a:rPr lang="en-US" sz="1400" dirty="0"/>
              <a:t>(Only $12.8 B from IIJA).</a:t>
            </a:r>
            <a:endParaRPr lang="en-US" sz="1400" dirty="0">
              <a:solidFill>
                <a:srgbClr val="FFFF00"/>
              </a:solidFill>
            </a:endParaRP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Create 813,000 new great paying jobs, </a:t>
            </a:r>
            <a:r>
              <a:rPr lang="en-US" sz="1400" dirty="0">
                <a:solidFill>
                  <a:srgbClr val="FFFF00"/>
                </a:solidFill>
              </a:rPr>
              <a:t>with Training.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Repair/replace </a:t>
            </a:r>
            <a:r>
              <a:rPr lang="en-US" sz="1400" dirty="0">
                <a:solidFill>
                  <a:srgbClr val="FFFF00"/>
                </a:solidFill>
                <a:hlinkClick r:id="rId4"/>
              </a:rPr>
              <a:t>3,246 bridges </a:t>
            </a:r>
            <a:r>
              <a:rPr lang="en-US" sz="1400" dirty="0">
                <a:solidFill>
                  <a:srgbClr val="FFFF00"/>
                </a:solidFill>
              </a:rPr>
              <a:t>@$2.6 B, + </a:t>
            </a:r>
            <a:r>
              <a:rPr lang="en-US" sz="1400" dirty="0">
                <a:solidFill>
                  <a:srgbClr val="FFFF00"/>
                </a:solidFill>
                <a:hlinkClick r:id="rId5"/>
              </a:rPr>
              <a:t>Brent Spence </a:t>
            </a:r>
            <a:r>
              <a:rPr lang="en-US" sz="1400" dirty="0">
                <a:solidFill>
                  <a:srgbClr val="FFFF00"/>
                </a:solidFill>
              </a:rPr>
              <a:t>corridor </a:t>
            </a:r>
            <a:r>
              <a:rPr lang="en-US" sz="1400" dirty="0"/>
              <a:t>(needs $3.6 B ($2B from OH); gets $1.6B from IIJA).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Improve roads, ports and inland transportation. </a:t>
            </a:r>
            <a:r>
              <a:rPr lang="en-US" sz="1400" dirty="0">
                <a:solidFill>
                  <a:srgbClr val="FFFF00"/>
                </a:solidFill>
              </a:rPr>
              <a:t>Build high speed rail and </a:t>
            </a:r>
            <a:r>
              <a:rPr lang="en-US" sz="1400" dirty="0">
                <a:solidFill>
                  <a:srgbClr val="FFFF00"/>
                </a:solidFill>
                <a:hlinkClick r:id="rId6"/>
              </a:rPr>
              <a:t>affordable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>
                <a:solidFill>
                  <a:srgbClr val="FFFF00"/>
                </a:solidFill>
                <a:hlinkClick r:id="rId7"/>
              </a:rPr>
              <a:t>housing</a:t>
            </a:r>
            <a:r>
              <a:rPr lang="en-US" sz="1400" dirty="0">
                <a:solidFill>
                  <a:srgbClr val="FFFF00"/>
                </a:solidFill>
              </a:rPr>
              <a:t>. </a:t>
            </a:r>
            <a:r>
              <a:rPr lang="en-US" sz="1400" dirty="0"/>
              <a:t>Restore </a:t>
            </a:r>
            <a:r>
              <a:rPr lang="en-US" sz="1400" dirty="0">
                <a:hlinkClick r:id="rId8"/>
              </a:rPr>
              <a:t>rural drinking water</a:t>
            </a:r>
            <a:r>
              <a:rPr lang="en-US" sz="1400" dirty="0"/>
              <a:t>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FFFF00"/>
                </a:solidFill>
              </a:rPr>
              <a:t>Promote manufacturing </a:t>
            </a:r>
            <a:r>
              <a:rPr lang="en-US" sz="1400" dirty="0"/>
              <a:t>through Buy America provision.</a:t>
            </a:r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13E9D-5235-074C-A462-59EE885AE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9560" y="6105525"/>
            <a:ext cx="5753528" cy="52170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 Aviation, headquartered in </a:t>
            </a:r>
            <a:r>
              <a:rPr lang="en-US" dirty="0" err="1"/>
              <a:t>Evendale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E8059-6D51-EB47-ABD1-BD321B01A6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1895" y="1677096"/>
            <a:ext cx="6348858" cy="441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12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Pennsylvania?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41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94311" y="1961031"/>
            <a:ext cx="5399812" cy="467670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300" b="1" dirty="0"/>
              <a:t>Pennsylvania will receive the following from the NIB:</a:t>
            </a: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Up to $220 billion over 10 years to cover all of the states infrastructure financing gap. </a:t>
            </a:r>
            <a:r>
              <a:rPr lang="en-US" sz="1300" dirty="0"/>
              <a:t>(Only $17 B from IIJA.)</a:t>
            </a:r>
            <a:endParaRPr lang="en-US" sz="13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300" dirty="0"/>
              <a:t>Creates over 1 million new great paying jobs in the state. Certified training. Earn while learning.</a:t>
            </a:r>
          </a:p>
          <a:p>
            <a:pPr marL="149333" indent="-149333" eaLnBrk="1" hangingPunct="1">
              <a:defRPr/>
            </a:pPr>
            <a:r>
              <a:rPr lang="en-US" sz="1300" dirty="0"/>
              <a:t>Revitalizes PA manufacturing thru Buy America Only.</a:t>
            </a:r>
          </a:p>
          <a:p>
            <a:pPr marL="0" indent="0" eaLnBrk="1" hangingPunct="1">
              <a:buNone/>
              <a:defRPr/>
            </a:pPr>
            <a:r>
              <a:rPr lang="en-US" sz="1300" dirty="0">
                <a:solidFill>
                  <a:srgbClr val="FFFF00"/>
                </a:solidFill>
              </a:rPr>
              <a:t>NIB Reaches ALL Projects in Rural and Inner City Areas</a:t>
            </a: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  <a:hlinkClick r:id="rId3"/>
              </a:rPr>
              <a:t>Bridge Collapse! </a:t>
            </a:r>
            <a:r>
              <a:rPr lang="en-US" sz="1300" dirty="0">
                <a:solidFill>
                  <a:srgbClr val="FFFF00"/>
                </a:solidFill>
              </a:rPr>
              <a:t>NIB replaces all </a:t>
            </a:r>
            <a:r>
              <a:rPr lang="en-US" sz="1300" dirty="0">
                <a:solidFill>
                  <a:srgbClr val="FFFF00"/>
                </a:solidFill>
                <a:hlinkClick r:id="rId4"/>
              </a:rPr>
              <a:t>3,300 PA bridges </a:t>
            </a:r>
            <a:r>
              <a:rPr lang="en-US" sz="1300" dirty="0">
                <a:solidFill>
                  <a:srgbClr val="FFFF00"/>
                </a:solidFill>
              </a:rPr>
              <a:t>in poor condition </a:t>
            </a:r>
            <a:r>
              <a:rPr lang="en-US" sz="1300" dirty="0"/>
              <a:t>(</a:t>
            </a:r>
            <a:r>
              <a:rPr lang="en-US" sz="1300" dirty="0">
                <a:hlinkClick r:id="rId5"/>
              </a:rPr>
              <a:t>needs $12.7 B</a:t>
            </a:r>
            <a:r>
              <a:rPr lang="en-US" sz="1300" dirty="0"/>
              <a:t>; IIJA covers only $1.6 B).</a:t>
            </a:r>
            <a:endParaRPr lang="en-US" sz="13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Fixes: </a:t>
            </a:r>
            <a:r>
              <a:rPr lang="en-US" sz="1300" dirty="0"/>
              <a:t>all roads (2</a:t>
            </a:r>
            <a:r>
              <a:rPr lang="en-US" sz="1300" baseline="30000" dirty="0"/>
              <a:t>nd</a:t>
            </a:r>
            <a:r>
              <a:rPr lang="en-US" sz="1300" dirty="0"/>
              <a:t> worst in US; $8 B backlog); transit; and drinking, wastewater, and stormwater systems ($26.6B funding gap) (all </a:t>
            </a:r>
            <a:r>
              <a:rPr lang="en-US" sz="1300" dirty="0">
                <a:hlinkClick r:id="rId6"/>
              </a:rPr>
              <a:t>graded D </a:t>
            </a:r>
            <a:r>
              <a:rPr lang="en-US" sz="1300" dirty="0"/>
              <a:t>by ASCE in 2022).</a:t>
            </a:r>
            <a:endParaRPr lang="en-US" sz="13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300" dirty="0"/>
              <a:t>Less well known: </a:t>
            </a:r>
            <a:r>
              <a:rPr lang="en-US" sz="1300" dirty="0">
                <a:solidFill>
                  <a:srgbClr val="FFFF00"/>
                </a:solidFill>
                <a:hlinkClick r:id="rId7"/>
              </a:rPr>
              <a:t>lead water service lines</a:t>
            </a:r>
            <a:r>
              <a:rPr lang="en-US" sz="1300" dirty="0">
                <a:hlinkClick r:id="rId7"/>
              </a:rPr>
              <a:t>.</a:t>
            </a:r>
            <a:endParaRPr lang="en-US" sz="1300" dirty="0"/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Builds High Speed Rail </a:t>
            </a:r>
            <a:r>
              <a:rPr lang="en-US" sz="1300" dirty="0"/>
              <a:t>and Mass Transit </a:t>
            </a:r>
            <a:r>
              <a:rPr lang="en-US" sz="1300" dirty="0">
                <a:solidFill>
                  <a:srgbClr val="FFFF00"/>
                </a:solidFill>
              </a:rPr>
              <a:t>solve traffic congestion.</a:t>
            </a:r>
          </a:p>
          <a:p>
            <a:pPr marL="149333" indent="-149333" eaLnBrk="1" hangingPunct="1">
              <a:defRPr/>
            </a:pPr>
            <a:r>
              <a:rPr lang="en-US" sz="1300" dirty="0"/>
              <a:t>Complete, Affordable </a:t>
            </a:r>
            <a:r>
              <a:rPr lang="en-US" sz="1300" dirty="0">
                <a:solidFill>
                  <a:srgbClr val="FFFF00"/>
                </a:solidFill>
              </a:rPr>
              <a:t>Broadband</a:t>
            </a:r>
            <a:r>
              <a:rPr lang="en-US" sz="1300" dirty="0"/>
              <a:t> everywhere.</a:t>
            </a:r>
          </a:p>
          <a:p>
            <a:pPr marL="149333" indent="-149333" eaLnBrk="1" hangingPunct="1">
              <a:defRPr/>
            </a:pPr>
            <a:r>
              <a:rPr lang="en-US" sz="1300" dirty="0"/>
              <a:t>NIB would not privatize public infrastructure (as </a:t>
            </a:r>
            <a:r>
              <a:rPr lang="en-US" sz="1300" dirty="0">
                <a:hlinkClick r:id="rId8"/>
              </a:rPr>
              <a:t>happened</a:t>
            </a:r>
            <a:r>
              <a:rPr lang="en-US" sz="1300" dirty="0"/>
              <a:t> in </a:t>
            </a:r>
            <a:r>
              <a:rPr lang="en-US" sz="1300" dirty="0">
                <a:hlinkClick r:id="rId9"/>
              </a:rPr>
              <a:t> 8 PA townships, </a:t>
            </a:r>
            <a:r>
              <a:rPr lang="en-US" sz="1300" dirty="0"/>
              <a:t>raising water rates 50-90%, and proposed for 9 toll bridges).</a:t>
            </a:r>
            <a:endParaRPr lang="en-US" sz="13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Community development </a:t>
            </a:r>
            <a:r>
              <a:rPr lang="en-US" sz="1300" dirty="0"/>
              <a:t>with Bundled Projects.</a:t>
            </a:r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86399" y="6439499"/>
            <a:ext cx="610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Transportation Economics &amp; Management Systems, Inc.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18F44-916B-BC40-B6D0-D51368230C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8CB90-38AB-C34B-9570-864371FC11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4123" y="1762794"/>
            <a:ext cx="6413428" cy="467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08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Oregon?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42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1038" y="2205038"/>
            <a:ext cx="4697412" cy="4344987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OR 2019 </a:t>
            </a:r>
            <a:r>
              <a:rPr lang="en-US" sz="1400" dirty="0" err="1">
                <a:solidFill>
                  <a:srgbClr val="FFFF00"/>
                </a:solidFill>
              </a:rPr>
              <a:t>Infrastaructure</a:t>
            </a:r>
            <a:r>
              <a:rPr lang="en-US" sz="1400" dirty="0">
                <a:solidFill>
                  <a:srgbClr val="FFFF00"/>
                </a:solidFill>
              </a:rPr>
              <a:t> Report Card Grade: C-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Grades of D for: Damns, levees, wastewater ($5 billion needed) and energy.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300" dirty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300" dirty="0">
                <a:solidFill>
                  <a:srgbClr val="FFFF00"/>
                </a:solidFill>
              </a:rPr>
              <a:t>OR’s Economy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hlinkClick r:id="rId3"/>
              </a:rPr>
              <a:t>CNBC 2019 </a:t>
            </a:r>
            <a:r>
              <a:rPr lang="en-US" sz="1400" dirty="0"/>
              <a:t>gave OR an A- for economy, but F for cost of living. Bond Rating: AA+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17</a:t>
            </a:r>
            <a:r>
              <a:rPr lang="en-US" sz="1400" baseline="30000" dirty="0"/>
              <a:t>th</a:t>
            </a:r>
            <a:r>
              <a:rPr lang="en-US" sz="1400" dirty="0"/>
              <a:t> highest median household income ($60,000)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/>
              <a:t>Industries: agriculture, forestry and fisheries, tourism and entertainment, technology.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en-US" sz="1400" b="1" dirty="0"/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b="1" dirty="0"/>
              <a:t>OR State will receive the following from the NIB: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b="1" u="sng" dirty="0">
                <a:solidFill>
                  <a:srgbClr val="FFFF00"/>
                </a:solidFill>
              </a:rPr>
              <a:t>Up to $68 billion over 10 years </a:t>
            </a:r>
            <a:r>
              <a:rPr lang="en-US" sz="1200" dirty="0">
                <a:solidFill>
                  <a:srgbClr val="FFFF00"/>
                </a:solidFill>
              </a:rPr>
              <a:t>to cover all of the states infrastructure financing gap. </a:t>
            </a:r>
            <a:r>
              <a:rPr lang="en-US" sz="1200" dirty="0"/>
              <a:t>(Only $1.6 B from IIJA).</a:t>
            </a:r>
            <a:endParaRPr lang="en-US" sz="1200" dirty="0">
              <a:solidFill>
                <a:srgbClr val="FFFF00"/>
              </a:solidFill>
            </a:endParaRP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/>
              <a:t>Creates 340,000 new great paying jobs, </a:t>
            </a:r>
            <a:r>
              <a:rPr lang="en-US" sz="1200" dirty="0">
                <a:solidFill>
                  <a:srgbClr val="FFFF00"/>
                </a:solidFill>
              </a:rPr>
              <a:t>with Training.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/>
              <a:t>Repair critical roads &amp; bridges; improve ports and inland transportation. </a:t>
            </a:r>
            <a:r>
              <a:rPr lang="en-US" sz="1200" dirty="0">
                <a:solidFill>
                  <a:srgbClr val="FFFF00"/>
                </a:solidFill>
              </a:rPr>
              <a:t>Build high speed rail.</a:t>
            </a:r>
          </a:p>
          <a:p>
            <a:pPr marL="149333" indent="-149333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/>
              <a:t>Stimulate business through Buy America requirement.</a:t>
            </a:r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13E9D-5235-074C-A462-59EE885AEE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31811C2-3D96-8F44-850E-5CD082BDC1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67" r="14267"/>
          <a:stretch>
            <a:fillRect/>
          </a:stretch>
        </p:blipFill>
        <p:spPr bwMode="auto">
          <a:xfrm>
            <a:off x="5594350" y="2336800"/>
            <a:ext cx="6396038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18746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Puerto Rico?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43</a:t>
            </a:fld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6117" y="2002899"/>
            <a:ext cx="5331871" cy="4744777"/>
          </a:xfrm>
        </p:spPr>
        <p:txBody>
          <a:bodyPr/>
          <a:lstStyle/>
          <a:p>
            <a:pPr eaLnBrk="1" hangingPunct="1">
              <a:defRPr/>
            </a:pPr>
            <a:endParaRPr lang="en-US" sz="1300" dirty="0"/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770178" y="6105525"/>
            <a:ext cx="626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3"/>
              </a:rPr>
              <a:t>Puerto Rico sees more pain and little progress three years after Hurricane Maria, </a:t>
            </a:r>
            <a:r>
              <a:rPr lang="en-US" b="1" dirty="0"/>
              <a:t>Sept. 2020.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D7B09-CA4B-D043-BDFD-8832090BE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0290" y="2336873"/>
            <a:ext cx="3903890" cy="35993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40DC58-A974-464C-A852-1CD0589F1609}"/>
              </a:ext>
            </a:extLst>
          </p:cNvPr>
          <p:cNvSpPr txBox="1"/>
          <p:nvPr/>
        </p:nvSpPr>
        <p:spPr>
          <a:xfrm>
            <a:off x="233358" y="2025908"/>
            <a:ext cx="533187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Aft>
                <a:spcPts val="600"/>
              </a:spcAft>
              <a:buFont typeface="Arial" charset="0"/>
              <a:buNone/>
              <a:defRPr/>
            </a:pPr>
            <a:r>
              <a:rPr lang="en-US" sz="1600" b="1" dirty="0"/>
              <a:t>Territory will receive the following from the NIB:</a:t>
            </a:r>
          </a:p>
          <a:p>
            <a:pPr marL="149333" indent="-149333" eaLnBrk="1" hangingPunct="1">
              <a:spcAft>
                <a:spcPts val="600"/>
              </a:spcAft>
              <a:defRPr/>
            </a:pPr>
            <a:r>
              <a:rPr lang="en-US" sz="1600" dirty="0">
                <a:solidFill>
                  <a:srgbClr val="FFFF00"/>
                </a:solidFill>
              </a:rPr>
              <a:t>Up to $48 billion over 10 years, creating 240,000 new great paying jobs. </a:t>
            </a:r>
            <a:r>
              <a:rPr lang="en-US" sz="1600" dirty="0"/>
              <a:t>(Compare: Only $2.3 B from IIJA, very little from FEMA.)</a:t>
            </a:r>
            <a:endParaRPr lang="en-US" sz="1600" dirty="0">
              <a:solidFill>
                <a:srgbClr val="FFFF00"/>
              </a:solidFill>
            </a:endParaRPr>
          </a:p>
          <a:p>
            <a:pPr marL="149333" indent="-149333" eaLnBrk="1" hangingPunct="1">
              <a:spcAft>
                <a:spcPts val="600"/>
              </a:spcAft>
              <a:defRPr/>
            </a:pPr>
            <a:r>
              <a:rPr lang="en-US" sz="1600" dirty="0">
                <a:solidFill>
                  <a:srgbClr val="FFFF00"/>
                </a:solidFill>
              </a:rPr>
              <a:t>Direct financing to address: </a:t>
            </a:r>
            <a:r>
              <a:rPr lang="en-US" sz="1600" dirty="0">
                <a:solidFill>
                  <a:srgbClr val="FFFF00"/>
                </a:solidFill>
                <a:hlinkClick r:id="rId4"/>
              </a:rPr>
              <a:t>ASCE 2019 Report Card D-</a:t>
            </a:r>
            <a:r>
              <a:rPr lang="en-US" sz="1600" dirty="0">
                <a:solidFill>
                  <a:srgbClr val="FFFF00"/>
                </a:solidFill>
              </a:rPr>
              <a:t>. Needs $13-23 billion over 10 years. Expensive electricity, </a:t>
            </a:r>
            <a:r>
              <a:rPr lang="en-US" sz="1600" dirty="0"/>
              <a:t>power outages increased despite </a:t>
            </a:r>
            <a:r>
              <a:rPr lang="en-US" sz="1600" dirty="0">
                <a:hlinkClick r:id="rId5"/>
              </a:rPr>
              <a:t>privatization</a:t>
            </a:r>
            <a:r>
              <a:rPr lang="en-US" sz="1600" dirty="0"/>
              <a:t>. And </a:t>
            </a:r>
            <a:r>
              <a:rPr lang="en-US" sz="1600" dirty="0">
                <a:hlinkClick r:id="rId6"/>
              </a:rPr>
              <a:t>still not resilient </a:t>
            </a:r>
            <a:r>
              <a:rPr lang="en-US" sz="1600" dirty="0"/>
              <a:t>to Hurricanes Fiona and Ian. Poor roads and bridges (100% and 12%, respectively), schools closed, drinking and waste water systems ($3.3 B needed over 10 years), 36 high hazard dams, and </a:t>
            </a:r>
            <a:r>
              <a:rPr lang="en-US" sz="1600" dirty="0">
                <a:solidFill>
                  <a:srgbClr val="FFFF00"/>
                </a:solidFill>
              </a:rPr>
              <a:t>affordable housing</a:t>
            </a:r>
            <a:r>
              <a:rPr lang="en-US" sz="1600" dirty="0"/>
              <a:t>.</a:t>
            </a:r>
          </a:p>
          <a:p>
            <a:pPr marL="149333" indent="-149333" eaLnBrk="1" hangingPunct="1">
              <a:spcAft>
                <a:spcPts val="600"/>
              </a:spcAft>
              <a:defRPr/>
            </a:pPr>
            <a:r>
              <a:rPr lang="en-US" sz="1600" dirty="0">
                <a:solidFill>
                  <a:srgbClr val="FFFF00"/>
                </a:solidFill>
              </a:rPr>
              <a:t>Provide training &amp; great paying jobs for 41% of population living in poverty. </a:t>
            </a:r>
            <a:r>
              <a:rPr lang="en-US" sz="1600" dirty="0"/>
              <a:t>Promote community development, including through NIB Trust Fund grants.</a:t>
            </a:r>
          </a:p>
          <a:p>
            <a:pPr marL="149333" indent="-149333" eaLnBrk="1" hangingPunct="1">
              <a:spcAft>
                <a:spcPts val="600"/>
              </a:spcAft>
              <a:defRPr/>
            </a:pPr>
            <a:r>
              <a:rPr lang="en-US" sz="1600" dirty="0"/>
              <a:t>Improve state and county finances through higher </a:t>
            </a:r>
            <a:r>
              <a:rPr lang="en-US" sz="1600" dirty="0">
                <a:hlinkClick r:id="rId7"/>
              </a:rPr>
              <a:t>economic growth</a:t>
            </a:r>
            <a:r>
              <a:rPr lang="en-US" sz="1600" dirty="0"/>
              <a:t>. Offset finances to deal with bankruptcy proceedings.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1B7A4-3C7B-2C44-B79E-C794731DF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179" y="1576552"/>
            <a:ext cx="5959366" cy="45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0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Virginia?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44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0654" y="2107580"/>
            <a:ext cx="5120804" cy="462673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600" b="1" dirty="0"/>
              <a:t> State will receive the following from the NIB:</a:t>
            </a:r>
          </a:p>
          <a:p>
            <a:pPr marL="149333" indent="-149333" eaLnBrk="1" hangingPunct="1">
              <a:defRPr/>
            </a:pPr>
            <a:r>
              <a:rPr lang="en-US" sz="1600" dirty="0">
                <a:solidFill>
                  <a:srgbClr val="FFFF00"/>
                </a:solidFill>
              </a:rPr>
              <a:t>Up to $113 billion over 10 years, creating 570,000 new great paying jobs. </a:t>
            </a:r>
            <a:r>
              <a:rPr lang="en-US" sz="1600" dirty="0"/>
              <a:t>(Compare: Only $10 B from IIJA, of which, only $.4 B for rail, and $.1 B for broadband)</a:t>
            </a:r>
            <a:endParaRPr lang="en-US" sz="16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600" dirty="0"/>
              <a:t>Full financing for big ticket items like: </a:t>
            </a:r>
            <a:r>
              <a:rPr lang="en-US" sz="1600" dirty="0">
                <a:solidFill>
                  <a:srgbClr val="FFFF00"/>
                </a:solidFill>
              </a:rPr>
              <a:t>high speed rail and mass transit</a:t>
            </a:r>
            <a:r>
              <a:rPr lang="en-US" sz="1600" dirty="0"/>
              <a:t> to fundamentally reduce traffic congestion (</a:t>
            </a:r>
            <a:r>
              <a:rPr lang="en-US" sz="1600" dirty="0">
                <a:hlinkClick r:id="rId3"/>
              </a:rPr>
              <a:t>DC is 5</a:t>
            </a:r>
            <a:r>
              <a:rPr lang="en-US" sz="1600" baseline="30000" dirty="0">
                <a:hlinkClick r:id="rId3"/>
              </a:rPr>
              <a:t>th</a:t>
            </a:r>
            <a:r>
              <a:rPr lang="en-US" sz="1600" dirty="0">
                <a:hlinkClick r:id="rId3"/>
              </a:rPr>
              <a:t> worst city</a:t>
            </a:r>
            <a:r>
              <a:rPr lang="en-US" sz="1600" dirty="0"/>
              <a:t>).</a:t>
            </a:r>
          </a:p>
          <a:p>
            <a:pPr marL="149333" indent="-149333" eaLnBrk="1" hangingPunct="1">
              <a:defRPr/>
            </a:pPr>
            <a:r>
              <a:rPr lang="en-US" sz="1600" dirty="0"/>
              <a:t>Direct financing for</a:t>
            </a:r>
            <a:r>
              <a:rPr lang="en-US" sz="1600" dirty="0">
                <a:solidFill>
                  <a:srgbClr val="FFFF00"/>
                </a:solidFill>
              </a:rPr>
              <a:t>, complete broadband</a:t>
            </a:r>
            <a:r>
              <a:rPr lang="en-US" sz="1600" dirty="0"/>
              <a:t>, schools, roads and bridges, stormwater, drinking water and sewer systems, ports, and </a:t>
            </a:r>
            <a:r>
              <a:rPr lang="en-US" sz="1600" dirty="0">
                <a:solidFill>
                  <a:srgbClr val="FFFF00"/>
                </a:solidFill>
              </a:rPr>
              <a:t>affordable housing</a:t>
            </a:r>
            <a:r>
              <a:rPr lang="en-US" sz="1600" dirty="0"/>
              <a:t>.</a:t>
            </a:r>
          </a:p>
          <a:p>
            <a:pPr marL="149333" indent="-149333" eaLnBrk="1" hangingPunct="1">
              <a:defRPr/>
            </a:pPr>
            <a:r>
              <a:rPr lang="en-US" sz="1600" dirty="0">
                <a:solidFill>
                  <a:srgbClr val="FFFF00"/>
                </a:solidFill>
              </a:rPr>
              <a:t>Bundle projects</a:t>
            </a:r>
            <a:r>
              <a:rPr lang="en-US" sz="1600" dirty="0"/>
              <a:t>. </a:t>
            </a:r>
            <a:r>
              <a:rPr lang="en-US" sz="1600" dirty="0">
                <a:solidFill>
                  <a:srgbClr val="FFFF00"/>
                </a:solidFill>
              </a:rPr>
              <a:t>Promote rural development. </a:t>
            </a:r>
          </a:p>
          <a:p>
            <a:pPr marL="149333" indent="-149333" eaLnBrk="1" hangingPunct="1">
              <a:defRPr/>
            </a:pPr>
            <a:r>
              <a:rPr lang="en-US" sz="1600" dirty="0"/>
              <a:t>Enhance education to </a:t>
            </a:r>
            <a:r>
              <a:rPr lang="en-US" sz="1600" dirty="0">
                <a:solidFill>
                  <a:srgbClr val="FFFF00"/>
                </a:solidFill>
              </a:rPr>
              <a:t>train workers </a:t>
            </a:r>
            <a:r>
              <a:rPr lang="en-US" sz="1600" dirty="0"/>
              <a:t>in needed fields. Ex: “Earn and Learn” trade programs.</a:t>
            </a:r>
          </a:p>
          <a:p>
            <a:pPr marL="149333" indent="-149333" eaLnBrk="1" hangingPunct="1">
              <a:defRPr/>
            </a:pPr>
            <a:r>
              <a:rPr lang="en-US" sz="1600" dirty="0"/>
              <a:t>Improve state and county finances through higher economic growth.</a:t>
            </a:r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CF5D7-C3FB-5D4C-87BD-516F2BAE1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927" y="2336873"/>
            <a:ext cx="4105254" cy="35993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2CE02-E5EF-864A-8713-A72F16D9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902" y="1561171"/>
            <a:ext cx="5918123" cy="48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70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Washington State?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45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01612" y="2067554"/>
            <a:ext cx="5176838" cy="4651994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400" b="1" dirty="0"/>
              <a:t>WA State will receive the following from the NIB:</a:t>
            </a: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Up to </a:t>
            </a:r>
            <a:r>
              <a:rPr lang="en-US" sz="1300" b="1" u="sng" dirty="0">
                <a:solidFill>
                  <a:srgbClr val="FFFF00"/>
                </a:solidFill>
              </a:rPr>
              <a:t>$91 billion over 10 years</a:t>
            </a:r>
            <a:r>
              <a:rPr lang="en-US" sz="1300" dirty="0">
                <a:solidFill>
                  <a:srgbClr val="FFFF00"/>
                </a:solidFill>
              </a:rPr>
              <a:t> to cover all of the states infrastructure financing gap. </a:t>
            </a:r>
            <a:r>
              <a:rPr lang="en-US" sz="1300" dirty="0"/>
              <a:t>(</a:t>
            </a:r>
            <a:r>
              <a:rPr lang="en-US" sz="1300" dirty="0">
                <a:hlinkClick r:id="rId3"/>
              </a:rPr>
              <a:t>IIJA only $8.6 B </a:t>
            </a:r>
            <a:r>
              <a:rPr lang="en-US" sz="1300" dirty="0"/>
              <a:t>new money)</a:t>
            </a:r>
          </a:p>
          <a:p>
            <a:pPr marL="149333" indent="-149333" eaLnBrk="1" hangingPunct="1">
              <a:defRPr/>
            </a:pPr>
            <a:r>
              <a:rPr lang="en-US" sz="1300" dirty="0"/>
              <a:t>Spending would create up to 460,000 new, family sustaining jobs, with Buy America provisions to promote American manufacturing.</a:t>
            </a:r>
          </a:p>
          <a:p>
            <a:pPr marL="149333" indent="-149333" eaLnBrk="1" hangingPunct="1">
              <a:defRPr/>
            </a:pPr>
            <a:r>
              <a:rPr lang="en-US" sz="1300" dirty="0"/>
              <a:t>Full financing for big ticket projects like: Portland-Seattle </a:t>
            </a:r>
            <a:r>
              <a:rPr lang="en-US" sz="1300" dirty="0">
                <a:solidFill>
                  <a:srgbClr val="FFFF00"/>
                </a:solidFill>
              </a:rPr>
              <a:t>high speed rail</a:t>
            </a:r>
            <a:r>
              <a:rPr lang="en-US" sz="1300" dirty="0"/>
              <a:t>, Seattle transit lines, </a:t>
            </a:r>
            <a:r>
              <a:rPr lang="en-US" sz="1300" dirty="0">
                <a:solidFill>
                  <a:srgbClr val="FFFF00"/>
                </a:solidFill>
              </a:rPr>
              <a:t>full</a:t>
            </a:r>
            <a:r>
              <a:rPr lang="en-US" sz="1300" dirty="0"/>
              <a:t> </a:t>
            </a:r>
            <a:r>
              <a:rPr lang="en-US" sz="1300" dirty="0">
                <a:solidFill>
                  <a:srgbClr val="FFFF00"/>
                </a:solidFill>
              </a:rPr>
              <a:t>replacement of Seattle’s aging bridges ($ 6.3 billion; IIJA only $.6 B) --</a:t>
            </a:r>
            <a:r>
              <a:rPr lang="en-US" sz="1400" u="sng" dirty="0">
                <a:hlinkClick r:id="rId4"/>
              </a:rPr>
              <a:t>Seattle Grapples with How to Fund Massive Bridge Maintenance Backlog</a:t>
            </a:r>
            <a:r>
              <a:rPr lang="en-US" sz="1400" dirty="0"/>
              <a:t> </a:t>
            </a:r>
            <a:endParaRPr lang="en-US" sz="1300" dirty="0"/>
          </a:p>
          <a:p>
            <a:pPr marL="149333" indent="-149333" eaLnBrk="1" hangingPunct="1">
              <a:defRPr/>
            </a:pPr>
            <a:r>
              <a:rPr lang="en-US" sz="1300" dirty="0"/>
              <a:t>Direct financing for: schools, potholed roads (</a:t>
            </a:r>
            <a:r>
              <a:rPr lang="en-US" sz="1300" dirty="0">
                <a:hlinkClick r:id="rId5"/>
              </a:rPr>
              <a:t>worst nationwide</a:t>
            </a:r>
            <a:r>
              <a:rPr lang="en-US" sz="1300" dirty="0"/>
              <a:t>), stormwater, drinking water and sewer systems, </a:t>
            </a:r>
            <a:r>
              <a:rPr lang="en-US" sz="1300" dirty="0">
                <a:solidFill>
                  <a:srgbClr val="FFFF00"/>
                </a:solidFill>
              </a:rPr>
              <a:t>ports, affordable broadband</a:t>
            </a:r>
            <a:r>
              <a:rPr lang="en-US" sz="1300" dirty="0"/>
              <a:t>, and </a:t>
            </a:r>
            <a:r>
              <a:rPr lang="en-US" sz="1300" dirty="0">
                <a:solidFill>
                  <a:srgbClr val="FFFF00"/>
                </a:solidFill>
              </a:rPr>
              <a:t>affordable housing.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/>
              <a:t>Solve </a:t>
            </a:r>
            <a:r>
              <a:rPr lang="en-US" sz="1400" dirty="0">
                <a:hlinkClick r:id="rId6"/>
              </a:rPr>
              <a:t>state’s homelessness</a:t>
            </a:r>
            <a:r>
              <a:rPr lang="en-US" sz="1400" dirty="0"/>
              <a:t>.</a:t>
            </a:r>
            <a:endParaRPr lang="en-US" sz="1300" dirty="0"/>
          </a:p>
          <a:p>
            <a:pPr marL="149333" indent="-149333" eaLnBrk="1" hangingPunct="1">
              <a:defRPr/>
            </a:pPr>
            <a:r>
              <a:rPr lang="en-US" sz="1300" dirty="0"/>
              <a:t>Promote inner-city community development. Transport workers from home to work efficiently.</a:t>
            </a:r>
            <a:endParaRPr lang="en-US" sz="1300" dirty="0">
              <a:solidFill>
                <a:srgbClr val="FFFF00"/>
              </a:solidFill>
            </a:endParaRPr>
          </a:p>
          <a:p>
            <a:pPr marL="149333" indent="-149333" eaLnBrk="1" hangingPunct="1">
              <a:defRPr/>
            </a:pPr>
            <a:r>
              <a:rPr lang="en-US" sz="1300" dirty="0"/>
              <a:t>Enhance education to </a:t>
            </a:r>
            <a:r>
              <a:rPr lang="en-US" sz="1300" dirty="0">
                <a:solidFill>
                  <a:srgbClr val="FFFF00"/>
                </a:solidFill>
              </a:rPr>
              <a:t>train workers </a:t>
            </a:r>
            <a:r>
              <a:rPr lang="en-US" sz="1300" dirty="0"/>
              <a:t>in needed fields. Ex: LIUNA trade apprenticeship programs.</a:t>
            </a:r>
          </a:p>
          <a:p>
            <a:pPr marL="149333" indent="-149333"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Improve state and city finances</a:t>
            </a:r>
            <a:r>
              <a:rPr lang="en-US" sz="1300" dirty="0"/>
              <a:t>. </a:t>
            </a:r>
            <a:r>
              <a:rPr lang="en-US" sz="1300" dirty="0">
                <a:solidFill>
                  <a:srgbClr val="FFFF00"/>
                </a:solidFill>
              </a:rPr>
              <a:t>Grow Businesses. </a:t>
            </a:r>
            <a:r>
              <a:rPr lang="en-US" sz="1300" dirty="0">
                <a:hlinkClick r:id="rId7"/>
              </a:rPr>
              <a:t>Complement proposed state public bank</a:t>
            </a:r>
            <a:r>
              <a:rPr lang="en-US" sz="1300" dirty="0"/>
              <a:t>.</a:t>
            </a:r>
          </a:p>
          <a:p>
            <a:pPr marL="0" indent="0" eaLnBrk="1" hangingPunct="1">
              <a:buNone/>
              <a:defRPr/>
            </a:pPr>
            <a:endParaRPr lang="en-US" sz="1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8"/>
          <a:srcRect l="14267" r="14267"/>
          <a:stretch>
            <a:fillRect/>
          </a:stretch>
        </p:blipFill>
        <p:spPr>
          <a:xfrm>
            <a:off x="5594350" y="2336800"/>
            <a:ext cx="6396038" cy="42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5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What’s in it for West Virginia?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46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10107" y="1978944"/>
            <a:ext cx="5284243" cy="476873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WV 2020 Report Card Grade: D</a:t>
            </a:r>
          </a:p>
          <a:p>
            <a:pPr marL="149333" indent="-149333" eaLnBrk="1" hangingPunct="1">
              <a:defRPr/>
            </a:pPr>
            <a:r>
              <a:rPr lang="en-US" sz="1400" dirty="0"/>
              <a:t>Grades of D for: Roads (34% poor condition), Bridges (country’s highest: </a:t>
            </a:r>
            <a:r>
              <a:rPr lang="en-US" sz="1400" dirty="0">
                <a:hlinkClick r:id="rId3"/>
              </a:rPr>
              <a:t>21% structurally deficient</a:t>
            </a:r>
            <a:r>
              <a:rPr lang="en-US" sz="1400" dirty="0"/>
              <a:t>), Damns, Drinking Water (needs $1.4 billion), and wastewater (needs $3.3 billion).</a:t>
            </a:r>
          </a:p>
          <a:p>
            <a:pPr marL="149333" indent="-149333" eaLnBrk="1" hangingPunct="1">
              <a:defRPr/>
            </a:pPr>
            <a:r>
              <a:rPr lang="en-US" sz="1400" dirty="0">
                <a:hlinkClick r:id="rId4"/>
              </a:rPr>
              <a:t>CNBC 2019 </a:t>
            </a:r>
            <a:r>
              <a:rPr lang="en-US" sz="1400" dirty="0"/>
              <a:t>gave WV an F for Technological Innovation.</a:t>
            </a:r>
          </a:p>
          <a:p>
            <a:pPr marL="0" indent="0" eaLnBrk="1" hangingPunct="1">
              <a:buNone/>
              <a:defRPr/>
            </a:pPr>
            <a:r>
              <a:rPr lang="en-US" sz="1300" dirty="0">
                <a:solidFill>
                  <a:srgbClr val="FFFF00"/>
                </a:solidFill>
              </a:rPr>
              <a:t>WV’s Economy</a:t>
            </a:r>
          </a:p>
          <a:p>
            <a:pPr eaLnBrk="1" hangingPunct="1">
              <a:defRPr/>
            </a:pPr>
            <a:r>
              <a:rPr lang="en-US" sz="1400" dirty="0"/>
              <a:t>Industries: </a:t>
            </a:r>
            <a:r>
              <a:rPr lang="en-US" sz="1400" dirty="0">
                <a:hlinkClick r:id="rId5" tooltip="Logging"/>
              </a:rPr>
              <a:t>logging</a:t>
            </a:r>
            <a:r>
              <a:rPr lang="en-US" sz="1400" dirty="0"/>
              <a:t>, </a:t>
            </a:r>
            <a:r>
              <a:rPr lang="en-US" sz="1400" dirty="0">
                <a:hlinkClick r:id="rId6" tooltip="Coal mining"/>
              </a:rPr>
              <a:t>coal mining</a:t>
            </a:r>
            <a:r>
              <a:rPr lang="en-US" sz="1400" dirty="0"/>
              <a:t>, and significant outdoor recreational tourism. Diverse mix of more agile steel; plastic plants; healthcare; and insurance. </a:t>
            </a:r>
          </a:p>
          <a:p>
            <a:pPr eaLnBrk="1" hangingPunct="1">
              <a:defRPr/>
            </a:pPr>
            <a:r>
              <a:rPr lang="en-US" sz="1400" dirty="0"/>
              <a:t>Third poorest state in the US, per capita income of $23,450 (2015). Major opoid crisis.</a:t>
            </a:r>
          </a:p>
          <a:p>
            <a:pPr eaLnBrk="1" hangingPunct="1">
              <a:defRPr/>
            </a:pPr>
            <a:r>
              <a:rPr lang="en-US" sz="1300" dirty="0">
                <a:solidFill>
                  <a:srgbClr val="FFFF00"/>
                </a:solidFill>
              </a:rPr>
              <a:t>Bond Rating: AA-</a:t>
            </a:r>
            <a:endParaRPr lang="en-US" sz="1300" dirty="0"/>
          </a:p>
          <a:p>
            <a:pPr marL="0" indent="0" eaLnBrk="1" hangingPunct="1">
              <a:buNone/>
              <a:defRPr/>
            </a:pPr>
            <a:r>
              <a:rPr lang="en-US" sz="1200" b="1" dirty="0"/>
              <a:t>WV State will receive the following from the NIB:</a:t>
            </a:r>
          </a:p>
          <a:p>
            <a:pPr marL="149333" indent="-149333" eaLnBrk="1" hangingPunct="1">
              <a:defRPr/>
            </a:pPr>
            <a:r>
              <a:rPr lang="en-US" sz="1200" dirty="0">
                <a:solidFill>
                  <a:srgbClr val="FFFF00"/>
                </a:solidFill>
              </a:rPr>
              <a:t>Up to $34 billion over 10 years to cover all of the states infrastructure financing gap.</a:t>
            </a:r>
          </a:p>
          <a:p>
            <a:pPr marL="149333" indent="-149333" eaLnBrk="1" hangingPunct="1">
              <a:defRPr/>
            </a:pPr>
            <a:r>
              <a:rPr lang="en-US" sz="1200" dirty="0"/>
              <a:t>Creates 170,000 new great paying jobs, </a:t>
            </a:r>
            <a:r>
              <a:rPr lang="en-US" sz="1200" dirty="0">
                <a:solidFill>
                  <a:srgbClr val="FFFF00"/>
                </a:solidFill>
              </a:rPr>
              <a:t>with Training.</a:t>
            </a:r>
          </a:p>
          <a:p>
            <a:pPr marL="149333" indent="-149333" eaLnBrk="1" hangingPunct="1">
              <a:defRPr/>
            </a:pPr>
            <a:r>
              <a:rPr lang="en-US" sz="1200" dirty="0"/>
              <a:t>Repair critical roads &amp; bridges; improve road safety. Blanket the state with high speed communications.</a:t>
            </a:r>
          </a:p>
          <a:p>
            <a:pPr marL="149333" indent="-149333" eaLnBrk="1" hangingPunct="1">
              <a:defRPr/>
            </a:pPr>
            <a:r>
              <a:rPr lang="en-US" sz="1200" dirty="0"/>
              <a:t>Stimulate WV Steel through Buy America requirement.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4350" y="6378344"/>
            <a:ext cx="610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Parkersburg, West Virginia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l="20135" r="20135"/>
          <a:stretch>
            <a:fillRect/>
          </a:stretch>
        </p:blipFill>
        <p:spPr>
          <a:xfrm>
            <a:off x="5594123" y="2205038"/>
            <a:ext cx="6100990" cy="376240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orient="vert"/>
          </p:nvPr>
        </p:nvSpPr>
        <p:spPr>
          <a:xfrm>
            <a:off x="10129838" y="265827"/>
            <a:ext cx="1073150" cy="4578156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Trebuchet MS" charset="0"/>
              </a:rPr>
              <a:t>What the NIB Covers</a:t>
            </a:r>
          </a:p>
        </p:txBody>
      </p:sp>
      <p:sp>
        <p:nvSpPr>
          <p:cNvPr id="27650" name="Vertical Tex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1882937" y="-1188041"/>
            <a:ext cx="6394647" cy="9302379"/>
          </a:xfrm>
        </p:spPr>
        <p:txBody>
          <a:bodyPr/>
          <a:lstStyle/>
          <a:p>
            <a:pPr eaLnBrk="1" hangingPunct="1"/>
            <a:endParaRPr lang="en-US" dirty="0">
              <a:latin typeface="Trebuchet MS" charset="0"/>
            </a:endParaRPr>
          </a:p>
        </p:txBody>
      </p:sp>
      <p:sp>
        <p:nvSpPr>
          <p:cNvPr id="2765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D1D1A6EF-A23E-1C46-92B4-17479EDF0BF1}" type="slidenum">
              <a:rPr lang="en-US" sz="3600">
                <a:solidFill>
                  <a:srgbClr val="FFFFFF"/>
                </a:solidFill>
              </a:rPr>
              <a:pPr/>
              <a:t>5</a:t>
            </a:fld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29" y="265827"/>
            <a:ext cx="9683590" cy="63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2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orient="vert"/>
          </p:nvPr>
        </p:nvSpPr>
        <p:spPr>
          <a:xfrm>
            <a:off x="10098088" y="368300"/>
            <a:ext cx="1073150" cy="4668549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Trebuchet MS" charset="0"/>
              </a:rPr>
              <a:t>NIB Fully Finances Infrastructure Needs</a:t>
            </a:r>
          </a:p>
        </p:txBody>
      </p:sp>
      <p:sp>
        <p:nvSpPr>
          <p:cNvPr id="27650" name="Vertical Tex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1541771" y="-552461"/>
            <a:ext cx="6203949" cy="7880369"/>
          </a:xfrm>
        </p:spPr>
        <p:txBody>
          <a:bodyPr/>
          <a:lstStyle/>
          <a:p>
            <a:pPr eaLnBrk="1" hangingPunct="1"/>
            <a:endParaRPr lang="en-US" dirty="0">
              <a:latin typeface="Trebuchet MS" charset="0"/>
            </a:endParaRPr>
          </a:p>
        </p:txBody>
      </p:sp>
      <p:sp>
        <p:nvSpPr>
          <p:cNvPr id="2765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D1D1A6EF-A23E-1C46-92B4-17479EDF0BF1}" type="slidenum">
              <a:rPr lang="en-US" sz="3600">
                <a:solidFill>
                  <a:srgbClr val="FFFFFF"/>
                </a:solidFill>
              </a:rPr>
              <a:pPr/>
              <a:t>6</a:t>
            </a:fld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487DC1-F759-5248-921A-556DEF30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17" y="91258"/>
            <a:ext cx="9046095" cy="6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4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$5T Supercharges the American Economy !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sz="half" idx="1"/>
          </p:nvPr>
        </p:nvSpPr>
        <p:spPr>
          <a:xfrm>
            <a:off x="232201" y="2017944"/>
            <a:ext cx="5255787" cy="449692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Trebuchet MS" charset="0"/>
              </a:rPr>
              <a:t>Creates </a:t>
            </a: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25 million new jobs</a:t>
            </a:r>
            <a:r>
              <a:rPr lang="en-US" b="1" dirty="0">
                <a:latin typeface="Trebuchet MS" charset="0"/>
              </a:rPr>
              <a:t>, paying Davis Bacon Wages, with full benefits.</a:t>
            </a:r>
            <a:endParaRPr lang="en-US" dirty="0">
              <a:latin typeface="Trebuchet MS" charset="0"/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Buy America only </a:t>
            </a:r>
            <a:r>
              <a:rPr lang="en-US" b="1" dirty="0">
                <a:latin typeface="Trebuchet MS" charset="0"/>
              </a:rPr>
              <a:t>for construction inputs; </a:t>
            </a: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Makes </a:t>
            </a:r>
            <a:r>
              <a:rPr lang="en-US" b="1" dirty="0">
                <a:latin typeface="Trebuchet MS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America Manufacture Again.</a:t>
            </a:r>
            <a:endParaRPr lang="en-US" dirty="0">
              <a:solidFill>
                <a:srgbClr val="FFFF00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dirty="0">
                <a:latin typeface="Trebuchet MS" charset="0"/>
              </a:rPr>
              <a:t>Estimated to raise </a:t>
            </a: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GDP growth to 5%/year</a:t>
            </a:r>
            <a:r>
              <a:rPr lang="en-US" b="1" dirty="0">
                <a:latin typeface="Trebuchet MS" charset="0"/>
              </a:rPr>
              <a:t>, and </a:t>
            </a:r>
            <a:r>
              <a:rPr lang="en-US" b="1" dirty="0">
                <a:solidFill>
                  <a:srgbClr val="FFFF00"/>
                </a:solidFill>
                <a:latin typeface="Trebuchet MS" charset="0"/>
                <a:hlinkClick r:id="rId3"/>
              </a:rPr>
              <a:t>Productivity</a:t>
            </a:r>
            <a:r>
              <a:rPr lang="en-US" b="1" dirty="0">
                <a:latin typeface="Trebuchet MS" charset="0"/>
              </a:rPr>
              <a:t> to 3.5%/year.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No new Federal Taxes or Debt!</a:t>
            </a:r>
            <a:endParaRPr lang="en-US" b="1" dirty="0">
              <a:latin typeface="Trebuchet MS" charset="0"/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Reduces Inflation!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Offsets coming Recession!</a:t>
            </a:r>
          </a:p>
        </p:txBody>
      </p:sp>
      <p:sp>
        <p:nvSpPr>
          <p:cNvPr id="41987" name="Content Placeholder 3"/>
          <p:cNvSpPr>
            <a:spLocks noGrp="1"/>
          </p:cNvSpPr>
          <p:nvPr>
            <p:ph sz="half" idx="2"/>
          </p:nvPr>
        </p:nvSpPr>
        <p:spPr>
          <a:xfrm>
            <a:off x="5594349" y="2155825"/>
            <a:ext cx="5962913" cy="449692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>
                <a:solidFill>
                  <a:srgbClr val="FFFF00"/>
                </a:solidFill>
                <a:latin typeface="Trebuchet MS" charset="0"/>
              </a:rPr>
              <a:t>Every Sector Thrives:</a:t>
            </a:r>
          </a:p>
          <a:p>
            <a:pPr eaLnBrk="1" hangingPunct="1"/>
            <a:r>
              <a:rPr lang="en-US" sz="2200" dirty="0">
                <a:solidFill>
                  <a:srgbClr val="FFFF00"/>
                </a:solidFill>
                <a:latin typeface="Trebuchet MS" charset="0"/>
              </a:rPr>
              <a:t>Rebuilds American industry</a:t>
            </a:r>
            <a:r>
              <a:rPr lang="en-US" sz="2200" dirty="0">
                <a:latin typeface="Trebuchet MS" charset="0"/>
              </a:rPr>
              <a:t>.</a:t>
            </a:r>
          </a:p>
          <a:p>
            <a:pPr eaLnBrk="1" hangingPunct="1"/>
            <a:r>
              <a:rPr lang="en-US" sz="2200" dirty="0">
                <a:solidFill>
                  <a:srgbClr val="FFFF00"/>
                </a:solidFill>
                <a:latin typeface="Trebuchet MS" charset="0"/>
              </a:rPr>
              <a:t>Small and Medium Businesses</a:t>
            </a:r>
            <a:r>
              <a:rPr lang="en-US" sz="2200" dirty="0">
                <a:latin typeface="Trebuchet MS" charset="0"/>
              </a:rPr>
              <a:t> grow, including with new High Speed Rail, and spinoff business opportunities.</a:t>
            </a:r>
          </a:p>
          <a:p>
            <a:pPr eaLnBrk="1" hangingPunct="1"/>
            <a:r>
              <a:rPr lang="en-US" sz="2200" dirty="0">
                <a:solidFill>
                  <a:srgbClr val="FFFF00"/>
                </a:solidFill>
                <a:latin typeface="Trebuchet MS" charset="0"/>
              </a:rPr>
              <a:t>Workers</a:t>
            </a:r>
            <a:r>
              <a:rPr lang="en-US" sz="2200" dirty="0">
                <a:latin typeface="Trebuchet MS" charset="0"/>
              </a:rPr>
              <a:t> benefit; poverty and income inequality are reduced.</a:t>
            </a:r>
          </a:p>
          <a:p>
            <a:pPr eaLnBrk="1" hangingPunct="1"/>
            <a:r>
              <a:rPr lang="en-US" sz="2200" dirty="0">
                <a:solidFill>
                  <a:srgbClr val="FFFF00"/>
                </a:solidFill>
                <a:latin typeface="Trebuchet MS" charset="0"/>
              </a:rPr>
              <a:t>Rural and urban</a:t>
            </a:r>
            <a:r>
              <a:rPr lang="en-US" sz="2200" dirty="0">
                <a:latin typeface="Trebuchet MS" charset="0"/>
              </a:rPr>
              <a:t> improvements. Everyone receives adequate funding.</a:t>
            </a:r>
          </a:p>
          <a:p>
            <a:pPr eaLnBrk="1" hangingPunct="1"/>
            <a:r>
              <a:rPr lang="en-US" sz="2200" dirty="0">
                <a:solidFill>
                  <a:srgbClr val="FFFF00"/>
                </a:solidFill>
                <a:latin typeface="Trebuchet MS" charset="0"/>
              </a:rPr>
              <a:t>Federal, state and local finances </a:t>
            </a:r>
            <a:r>
              <a:rPr lang="en-US" sz="2200" dirty="0">
                <a:latin typeface="Trebuchet MS" charset="0"/>
              </a:rPr>
              <a:t>improve: higher revenues from growth, and fewer workers needing social safety nets.</a:t>
            </a:r>
            <a:endParaRPr lang="en-US" dirty="0">
              <a:latin typeface="Trebuchet MS" charset="0"/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2E1DAC9A-3B93-584B-9580-F6B8D4582248}" type="slidenum">
              <a:rPr lang="en-US" sz="3600">
                <a:solidFill>
                  <a:srgbClr val="FFFFFF"/>
                </a:solidFill>
              </a:rPr>
              <a:pPr/>
              <a:t>7</a:t>
            </a:fld>
            <a:endParaRPr lang="en-US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latin typeface="Trebuchet MS" charset="0"/>
              </a:rPr>
              <a:t>NIB Adds High Speed &amp; Passenger Rail to the Transportation Mix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8</a:t>
            </a:fld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3400" y="1848691"/>
            <a:ext cx="5273235" cy="4714319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1400" b="1" dirty="0">
                <a:solidFill>
                  <a:srgbClr val="FFFF00"/>
                </a:solidFill>
              </a:rPr>
              <a:t>$1.1 trillion in NIB financing earmarked for High Speed Rail (Operating Speeds of 186-220 miles per hour):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300" dirty="0">
                <a:solidFill>
                  <a:srgbClr val="FFFF00"/>
                </a:solidFill>
              </a:rPr>
              <a:t>Grows the economy along economic corridors</a:t>
            </a:r>
            <a:r>
              <a:rPr lang="en-US" sz="1300" dirty="0"/>
              <a:t>, just like Transcontinental RR did and </a:t>
            </a:r>
            <a:r>
              <a:rPr lang="en-US" sz="1300" dirty="0">
                <a:hlinkClick r:id="rId3"/>
              </a:rPr>
              <a:t>China did</a:t>
            </a:r>
            <a:r>
              <a:rPr lang="en-US" sz="1300" dirty="0"/>
              <a:t>.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300" dirty="0">
                <a:solidFill>
                  <a:srgbClr val="FFFF00"/>
                </a:solidFill>
              </a:rPr>
              <a:t>Relieves congestion </a:t>
            </a:r>
            <a:r>
              <a:rPr lang="en-US" sz="1300" dirty="0"/>
              <a:t>on roads and at airports.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300" dirty="0"/>
              <a:t>Requires </a:t>
            </a:r>
            <a:r>
              <a:rPr lang="en-US" sz="1300" dirty="0">
                <a:solidFill>
                  <a:srgbClr val="FFFF00"/>
                </a:solidFill>
              </a:rPr>
              <a:t>no local monies to </a:t>
            </a:r>
            <a:r>
              <a:rPr lang="en-US" sz="1300" dirty="0">
                <a:solidFill>
                  <a:srgbClr val="FFFF00"/>
                </a:solidFill>
                <a:hlinkClick r:id="rId4"/>
              </a:rPr>
              <a:t>subsidize</a:t>
            </a:r>
            <a:r>
              <a:rPr lang="en-US" sz="1300" dirty="0">
                <a:solidFill>
                  <a:srgbClr val="FFFF00"/>
                </a:solidFill>
              </a:rPr>
              <a:t> </a:t>
            </a:r>
            <a:r>
              <a:rPr lang="en-US" sz="1300" dirty="0"/>
              <a:t>operations.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300" dirty="0">
                <a:solidFill>
                  <a:srgbClr val="FFFF00"/>
                </a:solidFill>
              </a:rPr>
              <a:t>Passenger and Express Freight Rail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300" dirty="0"/>
              <a:t>Finances all the </a:t>
            </a:r>
            <a:r>
              <a:rPr lang="en-US" sz="1300" dirty="0">
                <a:solidFill>
                  <a:srgbClr val="FFFF00"/>
                </a:solidFill>
              </a:rPr>
              <a:t>new passenger lines</a:t>
            </a:r>
            <a:r>
              <a:rPr lang="en-US" sz="1300" dirty="0"/>
              <a:t> identified by Passenger Rail Association.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300" dirty="0"/>
              <a:t>Moves passengers and freight faster, </a:t>
            </a:r>
            <a:r>
              <a:rPr lang="en-US" sz="1300" dirty="0">
                <a:hlinkClick r:id="rId5"/>
              </a:rPr>
              <a:t>more efficiently</a:t>
            </a:r>
            <a:r>
              <a:rPr lang="en-US" sz="1300" dirty="0"/>
              <a:t>.</a:t>
            </a:r>
          </a:p>
          <a:p>
            <a:pPr marL="149333" indent="-149333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300" dirty="0"/>
              <a:t>Better connects rural and urban areas.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300" dirty="0">
                <a:solidFill>
                  <a:srgbClr val="FFFF00"/>
                </a:solidFill>
              </a:rPr>
              <a:t>Energy and Economy Savings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/>
              <a:t>Moving passengers and express freight by rail, rather than road or air, </a:t>
            </a:r>
            <a:r>
              <a:rPr lang="en-US" sz="1400" dirty="0">
                <a:solidFill>
                  <a:srgbClr val="FFFF00"/>
                </a:solidFill>
                <a:hlinkClick r:id="rId6"/>
              </a:rPr>
              <a:t>saves 2/3 on fuel and CO2 emissions</a:t>
            </a:r>
            <a:r>
              <a:rPr lang="en-US" sz="1400" dirty="0"/>
              <a:t>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300" b="1" dirty="0">
                <a:solidFill>
                  <a:srgbClr val="FFFF00"/>
                </a:solidFill>
              </a:rPr>
              <a:t>Economical </a:t>
            </a:r>
            <a:r>
              <a:rPr lang="en-US" sz="1300" dirty="0">
                <a:solidFill>
                  <a:srgbClr val="FFFF00"/>
                </a:solidFill>
              </a:rPr>
              <a:t>too. </a:t>
            </a:r>
            <a:r>
              <a:rPr lang="en-US" sz="1300" dirty="0"/>
              <a:t>Ex: </a:t>
            </a:r>
            <a:r>
              <a:rPr lang="en-US" sz="1200" dirty="0">
                <a:hlinkClick r:id="rId7"/>
              </a:rPr>
              <a:t>HSR between Eugene Oregon and Vancouver Canada</a:t>
            </a:r>
            <a:r>
              <a:rPr lang="en-US" sz="1200" dirty="0"/>
              <a:t> would cost $42 billion while generating $355 billion in economic benefits. By comparison, widening the I-5 highway between those cities by one lane each way would cost $108 billion and do nothing to relieve congestion (WA DOT).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/>
              <a:t>Less traffic congestion saves on wasted time and fuel; makes economy more productive; grows businesses.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Keeps America Competitive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sz="1300" dirty="0"/>
          </a:p>
          <a:p>
            <a:pPr marL="149333" indent="-149333" eaLnBrk="1" hangingPunct="1">
              <a:defRPr/>
            </a:pP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594350" y="6378344"/>
            <a:ext cx="610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Transportation Economics &amp; Management Systems, Inc.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A7F3D-6995-2249-946D-4183419BFA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CE6251-1E28-8B4F-9B47-5AE56B9AE2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1684" y="1701638"/>
            <a:ext cx="6413428" cy="467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0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b="1" dirty="0">
                <a:latin typeface="Trebuchet MS" charset="0"/>
              </a:rPr>
              <a:t>NIB solves homelessness, builds adequate affordable housing</a:t>
            </a:r>
            <a:endParaRPr lang="en-US" sz="3200" dirty="0">
              <a:latin typeface="Trebuchet MS" charset="0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fld id="{8C1B53E3-5730-374B-AAF8-64F5E329C93E}" type="slidenum">
              <a:rPr lang="en-US" sz="3600">
                <a:solidFill>
                  <a:srgbClr val="FFFFFF"/>
                </a:solidFill>
              </a:rPr>
              <a:pPr/>
              <a:t>9</a:t>
            </a:fld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0607" y="1950720"/>
            <a:ext cx="5755341" cy="4768828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1400" b="1" dirty="0">
                <a:solidFill>
                  <a:srgbClr val="FFFF00"/>
                </a:solidFill>
              </a:rPr>
              <a:t>Current State of U.S. Housing </a:t>
            </a:r>
          </a:p>
          <a:p>
            <a:pPr marL="0" indent="0" eaLnBrk="1" hangingPunct="1">
              <a:buNone/>
              <a:defRPr/>
            </a:pPr>
            <a:r>
              <a:rPr lang="en-US" sz="1200" dirty="0"/>
              <a:t>Two million Americans are </a:t>
            </a:r>
            <a:r>
              <a:rPr lang="en-US" sz="1200" dirty="0">
                <a:solidFill>
                  <a:srgbClr val="FFFF00"/>
                </a:solidFill>
                <a:hlinkClick r:id="rId3"/>
              </a:rPr>
              <a:t>homeless</a:t>
            </a:r>
            <a:r>
              <a:rPr lang="en-US" sz="1200" dirty="0"/>
              <a:t> (living in shelters or outdoors) including numbers of Veterans and children. Half the nation’s homeless live in CA. </a:t>
            </a:r>
            <a:r>
              <a:rPr lang="en-US" sz="1200" dirty="0">
                <a:hlinkClick r:id="rId4"/>
              </a:rPr>
              <a:t>Other high rates </a:t>
            </a:r>
            <a:r>
              <a:rPr lang="en-US" sz="1200" dirty="0"/>
              <a:t>in: NY, OR, WA, AK, HI, MA, CO, NV, NM, AZ, and FL. </a:t>
            </a:r>
          </a:p>
          <a:p>
            <a:pPr eaLnBrk="1" hangingPunct="1">
              <a:defRPr/>
            </a:pPr>
            <a:r>
              <a:rPr lang="en-US" sz="1200" dirty="0">
                <a:solidFill>
                  <a:srgbClr val="FFFF00"/>
                </a:solidFill>
              </a:rPr>
              <a:t>Another 10-15% of all American </a:t>
            </a:r>
            <a:r>
              <a:rPr lang="en-US" sz="1060" dirty="0">
                <a:solidFill>
                  <a:srgbClr val="FFFF00"/>
                </a:solidFill>
              </a:rPr>
              <a:t>households are </a:t>
            </a:r>
            <a:r>
              <a:rPr lang="en-US" sz="1060" dirty="0">
                <a:solidFill>
                  <a:srgbClr val="FFFF00"/>
                </a:solidFill>
                <a:hlinkClick r:id="rId5"/>
              </a:rPr>
              <a:t>housing insecure. </a:t>
            </a:r>
            <a:r>
              <a:rPr lang="en-US" sz="1060" dirty="0">
                <a:solidFill>
                  <a:srgbClr val="FFFF00"/>
                </a:solidFill>
              </a:rPr>
              <a:t>Nearly half of renter households are “cost burdened,” paying more than 30 percent of their income in rent. </a:t>
            </a:r>
            <a:r>
              <a:rPr lang="en-US" sz="1060" dirty="0"/>
              <a:t>Most</a:t>
            </a:r>
            <a:r>
              <a:rPr lang="en-US" sz="1060" dirty="0">
                <a:solidFill>
                  <a:srgbClr val="FFFF00"/>
                </a:solidFill>
              </a:rPr>
              <a:t> </a:t>
            </a:r>
            <a:r>
              <a:rPr lang="en-US" sz="1060" dirty="0"/>
              <a:t>are minorities. Overcrowding has already </a:t>
            </a:r>
            <a:r>
              <a:rPr lang="en-US" sz="1200" dirty="0"/>
              <a:t>led to deaths: </a:t>
            </a:r>
            <a:r>
              <a:rPr lang="en-US" sz="1200" dirty="0">
                <a:hlinkClick r:id="rId6"/>
              </a:rPr>
              <a:t>The Bronx Apartment Fire</a:t>
            </a:r>
            <a:r>
              <a:rPr lang="en-US" sz="1200" dirty="0"/>
              <a:t>.</a:t>
            </a:r>
          </a:p>
          <a:p>
            <a:pPr eaLnBrk="1" hangingPunct="1">
              <a:defRPr/>
            </a:pPr>
            <a:r>
              <a:rPr lang="en-US" sz="1200" dirty="0">
                <a:solidFill>
                  <a:srgbClr val="FFFF00"/>
                </a:solidFill>
              </a:rPr>
              <a:t>Two long-term factors drive homelessness: 1) low pay </a:t>
            </a:r>
            <a:r>
              <a:rPr lang="en-US" sz="1200" dirty="0"/>
              <a:t>(minimum wage still $7.25/hour; 40 million Americans </a:t>
            </a:r>
            <a:r>
              <a:rPr lang="en-US" sz="1200" dirty="0">
                <a:hlinkClick r:id="rId7"/>
              </a:rPr>
              <a:t>live below poverty line </a:t>
            </a:r>
            <a:r>
              <a:rPr lang="en-US" sz="1200" dirty="0"/>
              <a:t>and are just a paycheck away from being evicted. 2) </a:t>
            </a:r>
            <a:r>
              <a:rPr lang="en-US" sz="1200" dirty="0">
                <a:solidFill>
                  <a:srgbClr val="FFFF00"/>
                </a:solidFill>
              </a:rPr>
              <a:t>high cost of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00"/>
                </a:solidFill>
              </a:rPr>
              <a:t>housing, </a:t>
            </a:r>
            <a:r>
              <a:rPr lang="en-US" sz="1200" dirty="0">
                <a:solidFill>
                  <a:srgbClr val="FFFF00"/>
                </a:solidFill>
                <a:hlinkClick r:id="rId8"/>
              </a:rPr>
              <a:t>spurred by </a:t>
            </a:r>
            <a:r>
              <a:rPr lang="en-US" sz="1200" dirty="0"/>
              <a:t>Wall Street housing speculation, local land use policies, and the failure of market-based private real estate development to build affordable units.</a:t>
            </a:r>
          </a:p>
          <a:p>
            <a:pPr eaLnBrk="1" hangingPunct="1">
              <a:defRPr/>
            </a:pPr>
            <a:r>
              <a:rPr lang="en-US" sz="1200" dirty="0"/>
              <a:t>The COVID pandemic caused workers to lose jobs, and raised evictions. Now </a:t>
            </a:r>
            <a:r>
              <a:rPr lang="en-US" sz="1200" dirty="0">
                <a:hlinkClick r:id="rId9"/>
              </a:rPr>
              <a:t>Rents are skyrocketing.</a:t>
            </a:r>
            <a:endParaRPr lang="en-US" sz="1400" dirty="0">
              <a:solidFill>
                <a:srgbClr val="FFFF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NIB provides $720 billion over 10 years to build / re-build </a:t>
            </a:r>
            <a:r>
              <a:rPr lang="en-US" sz="1400" dirty="0">
                <a:solidFill>
                  <a:srgbClr val="FFFF00"/>
                </a:solidFill>
                <a:hlinkClick r:id="rId10"/>
              </a:rPr>
              <a:t>7.3 million affordable housing units needed.</a:t>
            </a:r>
            <a:endParaRPr lang="en-US" sz="14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sz="1200" dirty="0"/>
              <a:t>Creates 25 million new, family sustaining jobs to make housing more affordable for lowest income earners.</a:t>
            </a:r>
          </a:p>
          <a:p>
            <a:pPr eaLnBrk="1" hangingPunct="1">
              <a:defRPr/>
            </a:pPr>
            <a:r>
              <a:rPr lang="en-US" sz="1200" dirty="0"/>
              <a:t>Employs </a:t>
            </a:r>
            <a:r>
              <a:rPr lang="en-US" sz="1200" dirty="0">
                <a:hlinkClick r:id="rId8"/>
              </a:rPr>
              <a:t>best practices for social housing</a:t>
            </a:r>
            <a:r>
              <a:rPr lang="en-US" sz="1200" dirty="0"/>
              <a:t>, to ensure it remains public and sustainable, and </a:t>
            </a:r>
            <a:r>
              <a:rPr lang="en-US" sz="1200" dirty="0" err="1"/>
              <a:t>ia</a:t>
            </a:r>
            <a:r>
              <a:rPr lang="en-US" sz="1200" dirty="0"/>
              <a:t> blended with mixed-use development.</a:t>
            </a:r>
          </a:p>
          <a:p>
            <a:pPr eaLnBrk="1" hangingPunct="1">
              <a:defRPr/>
            </a:pPr>
            <a:r>
              <a:rPr lang="en-US" sz="1200" dirty="0"/>
              <a:t>Connects housing to improved commuter rail systems.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B7CBC0-5144-6C4E-BA93-A97B6AE062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4109" y="1736203"/>
            <a:ext cx="5906805" cy="414373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0B9575E-057C-EF4E-A9FE-643E25443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5447" y="5879939"/>
            <a:ext cx="6366553" cy="839609"/>
          </a:xfrm>
        </p:spPr>
        <p:txBody>
          <a:bodyPr vert="horz"/>
          <a:lstStyle/>
          <a:p>
            <a:pPr marL="0" indent="0" algn="ctr">
              <a:buNone/>
            </a:pPr>
            <a:r>
              <a:rPr lang="en-US" sz="2000" dirty="0"/>
              <a:t>More than </a:t>
            </a:r>
            <a:r>
              <a:rPr lang="en-US" sz="2000" dirty="0">
                <a:hlinkClick r:id="rId12"/>
              </a:rPr>
              <a:t>69,100 people </a:t>
            </a:r>
            <a:r>
              <a:rPr lang="en-US" sz="2000" dirty="0"/>
              <a:t>are homeless in Los Angeles (2022). 21% of CA households are housing insecure, says </a:t>
            </a:r>
            <a:r>
              <a:rPr lang="en-US" sz="2000" dirty="0">
                <a:hlinkClick r:id="rId13"/>
              </a:rPr>
              <a:t>National Low Income Housing Coalition (NLIHC).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315604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1232479</TotalTime>
  <Words>7477</Words>
  <Application>Microsoft Macintosh PowerPoint</Application>
  <PresentationFormat>Widescreen</PresentationFormat>
  <Paragraphs>527</Paragraphs>
  <Slides>46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Barlow</vt:lpstr>
      <vt:lpstr>Calibri</vt:lpstr>
      <vt:lpstr>Helvetica</vt:lpstr>
      <vt:lpstr>Symbol</vt:lpstr>
      <vt:lpstr>Times New Roman</vt:lpstr>
      <vt:lpstr>Trebuchet MS</vt:lpstr>
      <vt:lpstr>Berlin</vt:lpstr>
      <vt:lpstr>PowerPoint Presentation</vt:lpstr>
      <vt:lpstr>Six American Presidents used a Hamiltonian Public Bank</vt:lpstr>
      <vt:lpstr>NO Federal Money Needed !</vt:lpstr>
      <vt:lpstr>PowerPoint Presentation</vt:lpstr>
      <vt:lpstr>What the NIB Covers</vt:lpstr>
      <vt:lpstr>NIB Fully Finances Infrastructure Needs</vt:lpstr>
      <vt:lpstr>$5T Supercharges the American Economy !</vt:lpstr>
      <vt:lpstr>NIB Adds High Speed &amp; Passenger Rail to the Transportation Mix</vt:lpstr>
      <vt:lpstr>NIB solves homelessness, builds adequate affordable housing</vt:lpstr>
      <vt:lpstr>Safety First – Let’s Get ALL the Lead Out!</vt:lpstr>
      <vt:lpstr>What are the Power Grid’s Vulnerabilities?</vt:lpstr>
      <vt:lpstr>Western Water Crisis</vt:lpstr>
      <vt:lpstr>Permanent Solution for the Colorado River</vt:lpstr>
      <vt:lpstr>NIB Helps Low Income Communities, Women, and       Minority Owned Businesses</vt:lpstr>
      <vt:lpstr>NIB Financing for Farmers and Rural Areas</vt:lpstr>
      <vt:lpstr>Training Workers</vt:lpstr>
      <vt:lpstr>Can States Repay NIB Loans?   ABSOLUTELY!</vt:lpstr>
      <vt:lpstr>How is the NIB Managed to  Roll out Loans Effectively?</vt:lpstr>
      <vt:lpstr>Side-by-Side Comparison of Bank Bills</vt:lpstr>
      <vt:lpstr>NIB is a better way to fight inflation, save jobs, and curb a recession !</vt:lpstr>
      <vt:lpstr>Endorsements from States and Organizations</vt:lpstr>
      <vt:lpstr>How You Can Help</vt:lpstr>
      <vt:lpstr>What’s in it for Alaska?</vt:lpstr>
      <vt:lpstr>What’s in it for Arizona?</vt:lpstr>
      <vt:lpstr>What’s in it for Arkansas?</vt:lpstr>
      <vt:lpstr>What’s in it for California?</vt:lpstr>
      <vt:lpstr>What’s in it for Colorado?</vt:lpstr>
      <vt:lpstr>What’s in it for Florida?</vt:lpstr>
      <vt:lpstr>Louisiana – Example of Building Resiliency</vt:lpstr>
      <vt:lpstr>What’s in it for Maine?</vt:lpstr>
      <vt:lpstr>What’s in it for Maryland?</vt:lpstr>
      <vt:lpstr>What’s in it for Michigan?</vt:lpstr>
      <vt:lpstr>What’s in it for Minnesota?</vt:lpstr>
      <vt:lpstr>What’s in it for Mississippi?</vt:lpstr>
      <vt:lpstr>What’s in it for Missouri?</vt:lpstr>
      <vt:lpstr>What’s in it for Nevada?</vt:lpstr>
      <vt:lpstr>Whats in it for  New Jersey?</vt:lpstr>
      <vt:lpstr>What’s in it for New Mexico?</vt:lpstr>
      <vt:lpstr>What’s in it for New York State?</vt:lpstr>
      <vt:lpstr>What’s in it for Ohio?</vt:lpstr>
      <vt:lpstr>What’s in it for Pennsylvania?</vt:lpstr>
      <vt:lpstr>What’s in it for Oregon?</vt:lpstr>
      <vt:lpstr>What’s in it for Puerto Rico?</vt:lpstr>
      <vt:lpstr>What’s in it for Virginia?</vt:lpstr>
      <vt:lpstr>What’s in it for Washington State?</vt:lpstr>
      <vt:lpstr>What’s in it for West Virginia?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Alphecca Muttardy</cp:lastModifiedBy>
  <cp:revision>835</cp:revision>
  <cp:lastPrinted>2023-06-17T15:06:39Z</cp:lastPrinted>
  <dcterms:modified xsi:type="dcterms:W3CDTF">2023-06-17T15:20:42Z</dcterms:modified>
  <cp:category/>
</cp:coreProperties>
</file>